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Lora"/>
      <p:regular r:id="rId16"/>
    </p:embeddedFont>
    <p:embeddedFont>
      <p:font typeface="Lora"/>
      <p:regular r:id="rId17"/>
    </p:embeddedFont>
    <p:embeddedFont>
      <p:font typeface="Lora"/>
      <p:regular r:id="rId18"/>
    </p:embeddedFont>
    <p:embeddedFont>
      <p:font typeface="Lora"/>
      <p:regular r:id="rId19"/>
    </p:embeddedFont>
    <p:embeddedFont>
      <p:font typeface="Source Sans 3"/>
      <p:regular r:id="rId20"/>
    </p:embeddedFont>
    <p:embeddedFont>
      <p:font typeface="Source Sans 3"/>
      <p:regular r:id="rId2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 Id="rId21" Type="http://schemas.openxmlformats.org/officeDocument/2006/relationships/font" Target="fonts/font6.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2-1.png>
</file>

<file path=ppt/media/image-6-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sp>
      <p:sp>
        <p:nvSpPr>
          <p:cNvPr id="3" name="Shape 1"/>
          <p:cNvSpPr/>
          <p:nvPr/>
        </p:nvSpPr>
        <p:spPr>
          <a:xfrm>
            <a:off x="0" y="0"/>
            <a:ext cx="14630400" cy="8229600"/>
          </a:xfrm>
          <a:prstGeom prst="rect">
            <a:avLst/>
          </a:prstGeom>
          <a:solidFill>
            <a:srgbClr val="FEF5E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2113240"/>
            <a:ext cx="7468553" cy="2112050"/>
          </a:xfrm>
          <a:prstGeom prst="rect">
            <a:avLst/>
          </a:prstGeom>
          <a:noFill/>
          <a:ln/>
        </p:spPr>
        <p:txBody>
          <a:bodyPr wrap="square" lIns="0" tIns="0" rIns="0" bIns="0" rtlCol="0" anchor="t"/>
          <a:lstStyle/>
          <a:p>
            <a:pPr algn="l" indent="0" marL="0">
              <a:lnSpc>
                <a:spcPts val="5500"/>
              </a:lnSpc>
              <a:buNone/>
            </a:pPr>
            <a:r>
              <a:rPr lang="en-US" sz="4400" dirty="0">
                <a:solidFill>
                  <a:srgbClr val="38512F"/>
                </a:solidFill>
                <a:latin typeface="Lora" pitchFamily="34" charset="0"/>
                <a:ea typeface="Lora" pitchFamily="34" charset="-122"/>
                <a:cs typeface="Lora" pitchFamily="34" charset="-120"/>
              </a:rPr>
              <a:t>Compliant Project Report: Airport Management System (AMS)</a:t>
            </a:r>
            <a:endParaRPr lang="en-US" sz="4400" dirty="0"/>
          </a:p>
        </p:txBody>
      </p:sp>
      <p:sp>
        <p:nvSpPr>
          <p:cNvPr id="4" name="Text 1"/>
          <p:cNvSpPr/>
          <p:nvPr/>
        </p:nvSpPr>
        <p:spPr>
          <a:xfrm>
            <a:off x="837724" y="4584263"/>
            <a:ext cx="7468553" cy="1532096"/>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A comprehensive console-based system for managing critical operational data across multiple airport departments, demonstrating essential software engineering principles through modular design and structured data handling.</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37724" y="2121575"/>
            <a:ext cx="4505920" cy="563285"/>
          </a:xfrm>
          <a:prstGeom prst="rect">
            <a:avLst/>
          </a:prstGeom>
          <a:noFill/>
          <a:ln/>
        </p:spPr>
        <p:txBody>
          <a:bodyPr wrap="none" lIns="0" tIns="0" rIns="0" bIns="0" rtlCol="0" anchor="t"/>
          <a:lstStyle/>
          <a:p>
            <a:pPr algn="l" indent="0" marL="0">
              <a:lnSpc>
                <a:spcPts val="4400"/>
              </a:lnSpc>
              <a:buNone/>
            </a:pPr>
            <a:r>
              <a:rPr lang="en-US" sz="3500" dirty="0">
                <a:solidFill>
                  <a:srgbClr val="38512F"/>
                </a:solidFill>
                <a:latin typeface="Lora" pitchFamily="34" charset="0"/>
                <a:ea typeface="Lora" pitchFamily="34" charset="-122"/>
                <a:cs typeface="Lora" pitchFamily="34" charset="-120"/>
              </a:rPr>
              <a:t>Introduction</a:t>
            </a:r>
            <a:endParaRPr lang="en-US" sz="3500" dirty="0"/>
          </a:p>
        </p:txBody>
      </p:sp>
      <p:sp>
        <p:nvSpPr>
          <p:cNvPr id="4" name="Text 1"/>
          <p:cNvSpPr/>
          <p:nvPr/>
        </p:nvSpPr>
        <p:spPr>
          <a:xfrm>
            <a:off x="837724" y="3043833"/>
            <a:ext cx="7468553" cy="3064193"/>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Modern airport operations demand high efficiency and rapid coordination across multiple departments. The AMS project addresses this need by providing a fundamental console-based system for managing critical operational data. Developed using Python, this solution serves as a foundational prototype demonstrating essential software engineering principles, including modular design and structured data handling. The project aligns with the goal of applying subject concepts in a real-world context by identifying a problem and designing a technical solution.</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1822966"/>
            <a:ext cx="4505920" cy="563285"/>
          </a:xfrm>
          <a:prstGeom prst="rect">
            <a:avLst/>
          </a:prstGeom>
          <a:noFill/>
          <a:ln/>
        </p:spPr>
        <p:txBody>
          <a:bodyPr wrap="none" lIns="0" tIns="0" rIns="0" bIns="0" rtlCol="0" anchor="t"/>
          <a:lstStyle/>
          <a:p>
            <a:pPr algn="l" indent="0" marL="0">
              <a:lnSpc>
                <a:spcPts val="4400"/>
              </a:lnSpc>
              <a:buNone/>
            </a:pPr>
            <a:r>
              <a:rPr lang="en-US" sz="3500" dirty="0">
                <a:solidFill>
                  <a:srgbClr val="38512F"/>
                </a:solidFill>
                <a:latin typeface="Lora" pitchFamily="34" charset="0"/>
                <a:ea typeface="Lora" pitchFamily="34" charset="-122"/>
                <a:cs typeface="Lora" pitchFamily="34" charset="-120"/>
              </a:rPr>
              <a:t>Problem Statement</a:t>
            </a:r>
            <a:endParaRPr lang="en-US" sz="3500" dirty="0"/>
          </a:p>
        </p:txBody>
      </p:sp>
      <p:sp>
        <p:nvSpPr>
          <p:cNvPr id="3" name="Text 1"/>
          <p:cNvSpPr/>
          <p:nvPr/>
        </p:nvSpPr>
        <p:spPr>
          <a:xfrm>
            <a:off x="837724" y="2865001"/>
            <a:ext cx="12954952" cy="1532096"/>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Small to medium-sized airports often rely on disparate spreadsheets or manual processes to track essential operational data across multiple domains like flights, passengers, and employees. This leads to data silos, inefficiencies, and difficulty in generating quick operational reports. The problem is to design and implement a centralized, streamlined, and user-friendly system to manage core airport entities and generate basic, yet critical, analytical reports from a single application interface.</a:t>
            </a:r>
            <a:endParaRPr lang="en-US" sz="1850" dirty="0"/>
          </a:p>
        </p:txBody>
      </p:sp>
      <p:sp>
        <p:nvSpPr>
          <p:cNvPr id="4" name="Shape 2"/>
          <p:cNvSpPr/>
          <p:nvPr/>
        </p:nvSpPr>
        <p:spPr>
          <a:xfrm>
            <a:off x="837724" y="4666297"/>
            <a:ext cx="4158734" cy="1740218"/>
          </a:xfrm>
          <a:prstGeom prst="roundRect">
            <a:avLst>
              <a:gd name="adj" fmla="val 2063"/>
            </a:avLst>
          </a:prstGeom>
          <a:solidFill>
            <a:srgbClr val="F3E7D4"/>
          </a:solidFill>
          <a:ln/>
        </p:spPr>
      </p:sp>
      <p:sp>
        <p:nvSpPr>
          <p:cNvPr id="5" name="Text 3"/>
          <p:cNvSpPr/>
          <p:nvPr/>
        </p:nvSpPr>
        <p:spPr>
          <a:xfrm>
            <a:off x="1077039" y="4905613"/>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3A3630"/>
                </a:solidFill>
                <a:latin typeface="Lora" pitchFamily="34" charset="0"/>
                <a:ea typeface="Lora" pitchFamily="34" charset="-122"/>
                <a:cs typeface="Lora" pitchFamily="34" charset="-120"/>
              </a:rPr>
              <a:t>Data Silos</a:t>
            </a:r>
            <a:endParaRPr lang="en-US" sz="2200" dirty="0"/>
          </a:p>
        </p:txBody>
      </p:sp>
      <p:sp>
        <p:nvSpPr>
          <p:cNvPr id="6" name="Text 4"/>
          <p:cNvSpPr/>
          <p:nvPr/>
        </p:nvSpPr>
        <p:spPr>
          <a:xfrm>
            <a:off x="1077039" y="5401151"/>
            <a:ext cx="3680103" cy="766048"/>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Fragmented information across multiple systems</a:t>
            </a:r>
            <a:endParaRPr lang="en-US" sz="1850" dirty="0"/>
          </a:p>
        </p:txBody>
      </p:sp>
      <p:sp>
        <p:nvSpPr>
          <p:cNvPr id="7" name="Shape 5"/>
          <p:cNvSpPr/>
          <p:nvPr/>
        </p:nvSpPr>
        <p:spPr>
          <a:xfrm>
            <a:off x="5235773" y="4666297"/>
            <a:ext cx="4158734" cy="1740218"/>
          </a:xfrm>
          <a:prstGeom prst="roundRect">
            <a:avLst>
              <a:gd name="adj" fmla="val 2063"/>
            </a:avLst>
          </a:prstGeom>
          <a:solidFill>
            <a:srgbClr val="F3E7D4"/>
          </a:solidFill>
          <a:ln/>
        </p:spPr>
      </p:sp>
      <p:sp>
        <p:nvSpPr>
          <p:cNvPr id="8" name="Text 6"/>
          <p:cNvSpPr/>
          <p:nvPr/>
        </p:nvSpPr>
        <p:spPr>
          <a:xfrm>
            <a:off x="5475089" y="4905613"/>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3A3630"/>
                </a:solidFill>
                <a:latin typeface="Lora" pitchFamily="34" charset="0"/>
                <a:ea typeface="Lora" pitchFamily="34" charset="-122"/>
                <a:cs typeface="Lora" pitchFamily="34" charset="-120"/>
              </a:rPr>
              <a:t>Inefficiencies</a:t>
            </a:r>
            <a:endParaRPr lang="en-US" sz="2200" dirty="0"/>
          </a:p>
        </p:txBody>
      </p:sp>
      <p:sp>
        <p:nvSpPr>
          <p:cNvPr id="9" name="Text 7"/>
          <p:cNvSpPr/>
          <p:nvPr/>
        </p:nvSpPr>
        <p:spPr>
          <a:xfrm>
            <a:off x="5475089" y="5401151"/>
            <a:ext cx="3680103" cy="766048"/>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Manual processes causing delays and errors</a:t>
            </a:r>
            <a:endParaRPr lang="en-US" sz="1850" dirty="0"/>
          </a:p>
        </p:txBody>
      </p:sp>
      <p:sp>
        <p:nvSpPr>
          <p:cNvPr id="10" name="Shape 8"/>
          <p:cNvSpPr/>
          <p:nvPr/>
        </p:nvSpPr>
        <p:spPr>
          <a:xfrm>
            <a:off x="9633823" y="4666297"/>
            <a:ext cx="4158853" cy="1740218"/>
          </a:xfrm>
          <a:prstGeom prst="roundRect">
            <a:avLst>
              <a:gd name="adj" fmla="val 2063"/>
            </a:avLst>
          </a:prstGeom>
          <a:solidFill>
            <a:srgbClr val="F3E7D4"/>
          </a:solidFill>
          <a:ln/>
        </p:spPr>
      </p:sp>
      <p:sp>
        <p:nvSpPr>
          <p:cNvPr id="11" name="Text 9"/>
          <p:cNvSpPr/>
          <p:nvPr/>
        </p:nvSpPr>
        <p:spPr>
          <a:xfrm>
            <a:off x="9873139" y="4905613"/>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3A3630"/>
                </a:solidFill>
                <a:latin typeface="Lora" pitchFamily="34" charset="0"/>
                <a:ea typeface="Lora" pitchFamily="34" charset="-122"/>
                <a:cs typeface="Lora" pitchFamily="34" charset="-120"/>
              </a:rPr>
              <a:t>Reporting Challenges</a:t>
            </a:r>
            <a:endParaRPr lang="en-US" sz="2200" dirty="0"/>
          </a:p>
        </p:txBody>
      </p:sp>
      <p:sp>
        <p:nvSpPr>
          <p:cNvPr id="12" name="Text 10"/>
          <p:cNvSpPr/>
          <p:nvPr/>
        </p:nvSpPr>
        <p:spPr>
          <a:xfrm>
            <a:off x="9873139" y="5401151"/>
            <a:ext cx="3680222" cy="766048"/>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Difficulty generating quick operational reports</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32473" y="595432"/>
            <a:ext cx="5565338" cy="492443"/>
          </a:xfrm>
          <a:prstGeom prst="rect">
            <a:avLst/>
          </a:prstGeom>
          <a:noFill/>
          <a:ln/>
        </p:spPr>
        <p:txBody>
          <a:bodyPr wrap="none" lIns="0" tIns="0" rIns="0" bIns="0" rtlCol="0" anchor="t"/>
          <a:lstStyle/>
          <a:p>
            <a:pPr algn="l" indent="0" marL="0">
              <a:lnSpc>
                <a:spcPts val="3850"/>
              </a:lnSpc>
              <a:buNone/>
            </a:pPr>
            <a:r>
              <a:rPr lang="en-US" sz="3100" dirty="0">
                <a:solidFill>
                  <a:srgbClr val="38512F"/>
                </a:solidFill>
                <a:latin typeface="Lora" pitchFamily="34" charset="0"/>
                <a:ea typeface="Lora" pitchFamily="34" charset="-122"/>
                <a:cs typeface="Lora" pitchFamily="34" charset="-120"/>
              </a:rPr>
              <a:t>Functional Requirements (FRs)</a:t>
            </a:r>
            <a:endParaRPr lang="en-US" sz="3100" dirty="0"/>
          </a:p>
        </p:txBody>
      </p:sp>
      <p:sp>
        <p:nvSpPr>
          <p:cNvPr id="3" name="Text 1"/>
          <p:cNvSpPr/>
          <p:nvPr/>
        </p:nvSpPr>
        <p:spPr>
          <a:xfrm>
            <a:off x="732473" y="1506379"/>
            <a:ext cx="13165455" cy="334804"/>
          </a:xfrm>
          <a:prstGeom prst="rect">
            <a:avLst/>
          </a:prstGeom>
          <a:noFill/>
          <a:ln/>
        </p:spPr>
        <p:txBody>
          <a:bodyPr wrap="non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The AMS features three major functional modules: Airline/Flight Management, Passenger Management, and Employee Management.</a:t>
            </a:r>
            <a:endParaRPr lang="en-US" sz="1600" dirty="0"/>
          </a:p>
        </p:txBody>
      </p:sp>
      <p:sp>
        <p:nvSpPr>
          <p:cNvPr id="4" name="Shape 2"/>
          <p:cNvSpPr/>
          <p:nvPr/>
        </p:nvSpPr>
        <p:spPr>
          <a:xfrm>
            <a:off x="732473" y="2390418"/>
            <a:ext cx="4248983" cy="2527697"/>
          </a:xfrm>
          <a:prstGeom prst="roundRect">
            <a:avLst>
              <a:gd name="adj" fmla="val 4341"/>
            </a:avLst>
          </a:prstGeom>
          <a:solidFill>
            <a:srgbClr val="FEF5E7"/>
          </a:solidFill>
          <a:ln/>
        </p:spPr>
      </p:sp>
      <p:sp>
        <p:nvSpPr>
          <p:cNvPr id="5" name="Shape 3"/>
          <p:cNvSpPr/>
          <p:nvPr/>
        </p:nvSpPr>
        <p:spPr>
          <a:xfrm>
            <a:off x="732473" y="2367558"/>
            <a:ext cx="4248983" cy="91440"/>
          </a:xfrm>
          <a:prstGeom prst="roundRect">
            <a:avLst>
              <a:gd name="adj" fmla="val 34332"/>
            </a:avLst>
          </a:prstGeom>
          <a:solidFill>
            <a:srgbClr val="38512F"/>
          </a:solidFill>
          <a:ln/>
        </p:spPr>
      </p:sp>
      <p:sp>
        <p:nvSpPr>
          <p:cNvPr id="6" name="Shape 4"/>
          <p:cNvSpPr/>
          <p:nvPr/>
        </p:nvSpPr>
        <p:spPr>
          <a:xfrm>
            <a:off x="2542996" y="2076569"/>
            <a:ext cx="627817" cy="627817"/>
          </a:xfrm>
          <a:prstGeom prst="roundRect">
            <a:avLst>
              <a:gd name="adj" fmla="val 145648"/>
            </a:avLst>
          </a:prstGeom>
          <a:solidFill>
            <a:srgbClr val="38512F"/>
          </a:solidFill>
          <a:ln/>
        </p:spPr>
      </p:sp>
      <p:sp>
        <p:nvSpPr>
          <p:cNvPr id="7" name="Text 5"/>
          <p:cNvSpPr/>
          <p:nvPr/>
        </p:nvSpPr>
        <p:spPr>
          <a:xfrm>
            <a:off x="2731353" y="2233493"/>
            <a:ext cx="251103" cy="313849"/>
          </a:xfrm>
          <a:prstGeom prst="rect">
            <a:avLst/>
          </a:prstGeom>
          <a:noFill/>
          <a:ln/>
        </p:spPr>
        <p:txBody>
          <a:bodyPr wrap="none" lIns="0" tIns="0" rIns="0" bIns="0" rtlCol="0" anchor="t"/>
          <a:lstStyle/>
          <a:p>
            <a:pPr algn="l" indent="0" marL="0">
              <a:lnSpc>
                <a:spcPts val="3150"/>
              </a:lnSpc>
              <a:buNone/>
            </a:pPr>
            <a:r>
              <a:rPr lang="en-US" sz="1950" dirty="0">
                <a:solidFill>
                  <a:srgbClr val="FFFFFF"/>
                </a:solidFill>
                <a:latin typeface="Lora" pitchFamily="34" charset="0"/>
                <a:ea typeface="Lora" pitchFamily="34" charset="-122"/>
                <a:cs typeface="Lora" pitchFamily="34" charset="-120"/>
              </a:rPr>
              <a:t>1</a:t>
            </a:r>
            <a:endParaRPr lang="en-US" sz="1950" dirty="0"/>
          </a:p>
        </p:txBody>
      </p:sp>
      <p:sp>
        <p:nvSpPr>
          <p:cNvPr id="8" name="Text 6"/>
          <p:cNvSpPr/>
          <p:nvPr/>
        </p:nvSpPr>
        <p:spPr>
          <a:xfrm>
            <a:off x="964525" y="2913578"/>
            <a:ext cx="3784878" cy="615553"/>
          </a:xfrm>
          <a:prstGeom prst="rect">
            <a:avLst/>
          </a:prstGeom>
          <a:noFill/>
          <a:ln/>
        </p:spPr>
        <p:txBody>
          <a:bodyPr wrap="square" lIns="0" tIns="0" rIns="0" bIns="0" rtlCol="0" anchor="t"/>
          <a:lstStyle/>
          <a:p>
            <a:pPr algn="l" indent="0" marL="0">
              <a:lnSpc>
                <a:spcPts val="2400"/>
              </a:lnSpc>
              <a:buNone/>
            </a:pPr>
            <a:r>
              <a:rPr lang="en-US" sz="1900" dirty="0">
                <a:solidFill>
                  <a:srgbClr val="3A3630"/>
                </a:solidFill>
                <a:latin typeface="Lora" pitchFamily="34" charset="0"/>
                <a:ea typeface="Lora" pitchFamily="34" charset="-122"/>
                <a:cs typeface="Lora" pitchFamily="34" charset="-120"/>
              </a:rPr>
              <a:t>Secure Access (User Management)</a:t>
            </a:r>
            <a:endParaRPr lang="en-US" sz="1900" dirty="0"/>
          </a:p>
        </p:txBody>
      </p:sp>
      <p:sp>
        <p:nvSpPr>
          <p:cNvPr id="9" name="Text 7"/>
          <p:cNvSpPr/>
          <p:nvPr/>
        </p:nvSpPr>
        <p:spPr>
          <a:xfrm>
            <a:off x="964525" y="3654623"/>
            <a:ext cx="3784878" cy="1004411"/>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Implement a username/password login for administrative access with error handling for incorrect attempts.</a:t>
            </a:r>
            <a:endParaRPr lang="en-US" sz="1600" dirty="0"/>
          </a:p>
        </p:txBody>
      </p:sp>
      <p:sp>
        <p:nvSpPr>
          <p:cNvPr id="10" name="Shape 8"/>
          <p:cNvSpPr/>
          <p:nvPr/>
        </p:nvSpPr>
        <p:spPr>
          <a:xfrm>
            <a:off x="5190649" y="2390418"/>
            <a:ext cx="4248983" cy="2527697"/>
          </a:xfrm>
          <a:prstGeom prst="roundRect">
            <a:avLst>
              <a:gd name="adj" fmla="val 4341"/>
            </a:avLst>
          </a:prstGeom>
          <a:solidFill>
            <a:srgbClr val="FEF5E7"/>
          </a:solidFill>
          <a:ln/>
        </p:spPr>
      </p:sp>
      <p:sp>
        <p:nvSpPr>
          <p:cNvPr id="11" name="Shape 9"/>
          <p:cNvSpPr/>
          <p:nvPr/>
        </p:nvSpPr>
        <p:spPr>
          <a:xfrm>
            <a:off x="5190649" y="2367558"/>
            <a:ext cx="4248983" cy="91440"/>
          </a:xfrm>
          <a:prstGeom prst="roundRect">
            <a:avLst>
              <a:gd name="adj" fmla="val 34332"/>
            </a:avLst>
          </a:prstGeom>
          <a:solidFill>
            <a:srgbClr val="38512F"/>
          </a:solidFill>
          <a:ln/>
        </p:spPr>
      </p:sp>
      <p:sp>
        <p:nvSpPr>
          <p:cNvPr id="12" name="Shape 10"/>
          <p:cNvSpPr/>
          <p:nvPr/>
        </p:nvSpPr>
        <p:spPr>
          <a:xfrm>
            <a:off x="7001173" y="2076569"/>
            <a:ext cx="627817" cy="627817"/>
          </a:xfrm>
          <a:prstGeom prst="roundRect">
            <a:avLst>
              <a:gd name="adj" fmla="val 145648"/>
            </a:avLst>
          </a:prstGeom>
          <a:solidFill>
            <a:srgbClr val="38512F"/>
          </a:solidFill>
          <a:ln/>
        </p:spPr>
      </p:sp>
      <p:sp>
        <p:nvSpPr>
          <p:cNvPr id="13" name="Text 11"/>
          <p:cNvSpPr/>
          <p:nvPr/>
        </p:nvSpPr>
        <p:spPr>
          <a:xfrm>
            <a:off x="7189530" y="2233493"/>
            <a:ext cx="251103" cy="313849"/>
          </a:xfrm>
          <a:prstGeom prst="rect">
            <a:avLst/>
          </a:prstGeom>
          <a:noFill/>
          <a:ln/>
        </p:spPr>
        <p:txBody>
          <a:bodyPr wrap="none" lIns="0" tIns="0" rIns="0" bIns="0" rtlCol="0" anchor="t"/>
          <a:lstStyle/>
          <a:p>
            <a:pPr algn="l" indent="0" marL="0">
              <a:lnSpc>
                <a:spcPts val="3150"/>
              </a:lnSpc>
              <a:buNone/>
            </a:pPr>
            <a:r>
              <a:rPr lang="en-US" sz="1950" dirty="0">
                <a:solidFill>
                  <a:srgbClr val="FFFFFF"/>
                </a:solidFill>
                <a:latin typeface="Lora" pitchFamily="34" charset="0"/>
                <a:ea typeface="Lora" pitchFamily="34" charset="-122"/>
                <a:cs typeface="Lora" pitchFamily="34" charset="-120"/>
              </a:rPr>
              <a:t>2</a:t>
            </a:r>
            <a:endParaRPr lang="en-US" sz="1950" dirty="0"/>
          </a:p>
        </p:txBody>
      </p:sp>
      <p:sp>
        <p:nvSpPr>
          <p:cNvPr id="14" name="Text 12"/>
          <p:cNvSpPr/>
          <p:nvPr/>
        </p:nvSpPr>
        <p:spPr>
          <a:xfrm>
            <a:off x="5422702" y="2913578"/>
            <a:ext cx="2462093" cy="307777"/>
          </a:xfrm>
          <a:prstGeom prst="rect">
            <a:avLst/>
          </a:prstGeom>
          <a:noFill/>
          <a:ln/>
        </p:spPr>
        <p:txBody>
          <a:bodyPr wrap="none" lIns="0" tIns="0" rIns="0" bIns="0" rtlCol="0" anchor="t"/>
          <a:lstStyle/>
          <a:p>
            <a:pPr algn="l" indent="0" marL="0">
              <a:lnSpc>
                <a:spcPts val="2400"/>
              </a:lnSpc>
              <a:buNone/>
            </a:pPr>
            <a:r>
              <a:rPr lang="en-US" sz="1900" dirty="0">
                <a:solidFill>
                  <a:srgbClr val="3A3630"/>
                </a:solidFill>
                <a:latin typeface="Lora" pitchFamily="34" charset="0"/>
                <a:ea typeface="Lora" pitchFamily="34" charset="-122"/>
                <a:cs typeface="Lora" pitchFamily="34" charset="-120"/>
              </a:rPr>
              <a:t>CRUD Operations</a:t>
            </a:r>
            <a:endParaRPr lang="en-US" sz="1900" dirty="0"/>
          </a:p>
        </p:txBody>
      </p:sp>
      <p:sp>
        <p:nvSpPr>
          <p:cNvPr id="15" name="Text 13"/>
          <p:cNvSpPr/>
          <p:nvPr/>
        </p:nvSpPr>
        <p:spPr>
          <a:xfrm>
            <a:off x="5422702" y="3346847"/>
            <a:ext cx="3784878" cy="1339215"/>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Provide complete Create, Read, Update, and Delete (CRUD) capability for all four main entities (Airline, Flight, Passenger, Employee).</a:t>
            </a:r>
            <a:endParaRPr lang="en-US" sz="1600" dirty="0"/>
          </a:p>
        </p:txBody>
      </p:sp>
      <p:sp>
        <p:nvSpPr>
          <p:cNvPr id="16" name="Shape 14"/>
          <p:cNvSpPr/>
          <p:nvPr/>
        </p:nvSpPr>
        <p:spPr>
          <a:xfrm>
            <a:off x="9648825" y="2390418"/>
            <a:ext cx="4248983" cy="2527697"/>
          </a:xfrm>
          <a:prstGeom prst="roundRect">
            <a:avLst>
              <a:gd name="adj" fmla="val 4341"/>
            </a:avLst>
          </a:prstGeom>
          <a:solidFill>
            <a:srgbClr val="FEF5E7"/>
          </a:solidFill>
          <a:ln/>
        </p:spPr>
      </p:sp>
      <p:sp>
        <p:nvSpPr>
          <p:cNvPr id="17" name="Shape 15"/>
          <p:cNvSpPr/>
          <p:nvPr/>
        </p:nvSpPr>
        <p:spPr>
          <a:xfrm>
            <a:off x="9648825" y="2367558"/>
            <a:ext cx="4248983" cy="91440"/>
          </a:xfrm>
          <a:prstGeom prst="roundRect">
            <a:avLst>
              <a:gd name="adj" fmla="val 34332"/>
            </a:avLst>
          </a:prstGeom>
          <a:solidFill>
            <a:srgbClr val="38512F"/>
          </a:solidFill>
          <a:ln/>
        </p:spPr>
      </p:sp>
      <p:sp>
        <p:nvSpPr>
          <p:cNvPr id="18" name="Shape 16"/>
          <p:cNvSpPr/>
          <p:nvPr/>
        </p:nvSpPr>
        <p:spPr>
          <a:xfrm>
            <a:off x="11459349" y="2076569"/>
            <a:ext cx="627817" cy="627817"/>
          </a:xfrm>
          <a:prstGeom prst="roundRect">
            <a:avLst>
              <a:gd name="adj" fmla="val 145648"/>
            </a:avLst>
          </a:prstGeom>
          <a:solidFill>
            <a:srgbClr val="38512F"/>
          </a:solidFill>
          <a:ln/>
        </p:spPr>
      </p:sp>
      <p:sp>
        <p:nvSpPr>
          <p:cNvPr id="19" name="Text 17"/>
          <p:cNvSpPr/>
          <p:nvPr/>
        </p:nvSpPr>
        <p:spPr>
          <a:xfrm>
            <a:off x="11647706" y="2233493"/>
            <a:ext cx="251103" cy="313849"/>
          </a:xfrm>
          <a:prstGeom prst="rect">
            <a:avLst/>
          </a:prstGeom>
          <a:noFill/>
          <a:ln/>
        </p:spPr>
        <p:txBody>
          <a:bodyPr wrap="none" lIns="0" tIns="0" rIns="0" bIns="0" rtlCol="0" anchor="t"/>
          <a:lstStyle/>
          <a:p>
            <a:pPr algn="l" indent="0" marL="0">
              <a:lnSpc>
                <a:spcPts val="3150"/>
              </a:lnSpc>
              <a:buNone/>
            </a:pPr>
            <a:r>
              <a:rPr lang="en-US" sz="1950" dirty="0">
                <a:solidFill>
                  <a:srgbClr val="FFFFFF"/>
                </a:solidFill>
                <a:latin typeface="Lora" pitchFamily="34" charset="0"/>
                <a:ea typeface="Lora" pitchFamily="34" charset="-122"/>
                <a:cs typeface="Lora" pitchFamily="34" charset="-120"/>
              </a:rPr>
              <a:t>3</a:t>
            </a:r>
            <a:endParaRPr lang="en-US" sz="1950" dirty="0"/>
          </a:p>
        </p:txBody>
      </p:sp>
      <p:sp>
        <p:nvSpPr>
          <p:cNvPr id="20" name="Text 18"/>
          <p:cNvSpPr/>
          <p:nvPr/>
        </p:nvSpPr>
        <p:spPr>
          <a:xfrm>
            <a:off x="9880878" y="2913578"/>
            <a:ext cx="2501384" cy="307777"/>
          </a:xfrm>
          <a:prstGeom prst="rect">
            <a:avLst/>
          </a:prstGeom>
          <a:noFill/>
          <a:ln/>
        </p:spPr>
        <p:txBody>
          <a:bodyPr wrap="none" lIns="0" tIns="0" rIns="0" bIns="0" rtlCol="0" anchor="t"/>
          <a:lstStyle/>
          <a:p>
            <a:pPr algn="l" indent="0" marL="0">
              <a:lnSpc>
                <a:spcPts val="2400"/>
              </a:lnSpc>
              <a:buNone/>
            </a:pPr>
            <a:r>
              <a:rPr lang="en-US" sz="1900" dirty="0">
                <a:solidFill>
                  <a:srgbClr val="3A3630"/>
                </a:solidFill>
                <a:latin typeface="Lora" pitchFamily="34" charset="0"/>
                <a:ea typeface="Lora" pitchFamily="34" charset="-122"/>
                <a:cs typeface="Lora" pitchFamily="34" charset="-120"/>
              </a:rPr>
              <a:t>Flight Status Tracking</a:t>
            </a:r>
            <a:endParaRPr lang="en-US" sz="1900" dirty="0"/>
          </a:p>
        </p:txBody>
      </p:sp>
      <p:sp>
        <p:nvSpPr>
          <p:cNvPr id="21" name="Text 19"/>
          <p:cNvSpPr/>
          <p:nvPr/>
        </p:nvSpPr>
        <p:spPr>
          <a:xfrm>
            <a:off x="9880878" y="3346847"/>
            <a:ext cx="3784878" cy="1339215"/>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Allow administrators to input and modify key flight parameters such as Flight No., Gate Assignment, and Departure/Arrival status.</a:t>
            </a:r>
            <a:endParaRPr lang="en-US" sz="1600" dirty="0"/>
          </a:p>
        </p:txBody>
      </p:sp>
      <p:sp>
        <p:nvSpPr>
          <p:cNvPr id="22" name="Shape 20"/>
          <p:cNvSpPr/>
          <p:nvPr/>
        </p:nvSpPr>
        <p:spPr>
          <a:xfrm>
            <a:off x="732473" y="5441156"/>
            <a:ext cx="6478072" cy="2192893"/>
          </a:xfrm>
          <a:prstGeom prst="roundRect">
            <a:avLst>
              <a:gd name="adj" fmla="val 5004"/>
            </a:avLst>
          </a:prstGeom>
          <a:solidFill>
            <a:srgbClr val="FEF5E7"/>
          </a:solidFill>
          <a:ln/>
        </p:spPr>
      </p:sp>
      <p:sp>
        <p:nvSpPr>
          <p:cNvPr id="23" name="Shape 21"/>
          <p:cNvSpPr/>
          <p:nvPr/>
        </p:nvSpPr>
        <p:spPr>
          <a:xfrm>
            <a:off x="732473" y="5418296"/>
            <a:ext cx="6478072" cy="91440"/>
          </a:xfrm>
          <a:prstGeom prst="roundRect">
            <a:avLst>
              <a:gd name="adj" fmla="val 34332"/>
            </a:avLst>
          </a:prstGeom>
          <a:solidFill>
            <a:srgbClr val="38512F"/>
          </a:solidFill>
          <a:ln/>
        </p:spPr>
      </p:sp>
      <p:sp>
        <p:nvSpPr>
          <p:cNvPr id="24" name="Shape 22"/>
          <p:cNvSpPr/>
          <p:nvPr/>
        </p:nvSpPr>
        <p:spPr>
          <a:xfrm>
            <a:off x="3657540" y="5127308"/>
            <a:ext cx="627817" cy="627817"/>
          </a:xfrm>
          <a:prstGeom prst="roundRect">
            <a:avLst>
              <a:gd name="adj" fmla="val 145648"/>
            </a:avLst>
          </a:prstGeom>
          <a:solidFill>
            <a:srgbClr val="38512F"/>
          </a:solidFill>
          <a:ln/>
        </p:spPr>
      </p:sp>
      <p:sp>
        <p:nvSpPr>
          <p:cNvPr id="25" name="Text 23"/>
          <p:cNvSpPr/>
          <p:nvPr/>
        </p:nvSpPr>
        <p:spPr>
          <a:xfrm>
            <a:off x="3845897" y="5284232"/>
            <a:ext cx="251103" cy="313849"/>
          </a:xfrm>
          <a:prstGeom prst="rect">
            <a:avLst/>
          </a:prstGeom>
          <a:noFill/>
          <a:ln/>
        </p:spPr>
        <p:txBody>
          <a:bodyPr wrap="none" lIns="0" tIns="0" rIns="0" bIns="0" rtlCol="0" anchor="t"/>
          <a:lstStyle/>
          <a:p>
            <a:pPr algn="l" indent="0" marL="0">
              <a:lnSpc>
                <a:spcPts val="3150"/>
              </a:lnSpc>
              <a:buNone/>
            </a:pPr>
            <a:r>
              <a:rPr lang="en-US" sz="1950" dirty="0">
                <a:solidFill>
                  <a:srgbClr val="FFFFFF"/>
                </a:solidFill>
                <a:latin typeface="Lora" pitchFamily="34" charset="0"/>
                <a:ea typeface="Lora" pitchFamily="34" charset="-122"/>
                <a:cs typeface="Lora" pitchFamily="34" charset="-120"/>
              </a:rPr>
              <a:t>4</a:t>
            </a:r>
            <a:endParaRPr lang="en-US" sz="1950" dirty="0"/>
          </a:p>
        </p:txBody>
      </p:sp>
      <p:sp>
        <p:nvSpPr>
          <p:cNvPr id="26" name="Text 24"/>
          <p:cNvSpPr/>
          <p:nvPr/>
        </p:nvSpPr>
        <p:spPr>
          <a:xfrm>
            <a:off x="964525" y="5964317"/>
            <a:ext cx="3911560" cy="307777"/>
          </a:xfrm>
          <a:prstGeom prst="rect">
            <a:avLst/>
          </a:prstGeom>
          <a:noFill/>
          <a:ln/>
        </p:spPr>
        <p:txBody>
          <a:bodyPr wrap="none" lIns="0" tIns="0" rIns="0" bIns="0" rtlCol="0" anchor="t"/>
          <a:lstStyle/>
          <a:p>
            <a:pPr algn="l" indent="0" marL="0">
              <a:lnSpc>
                <a:spcPts val="2400"/>
              </a:lnSpc>
              <a:buNone/>
            </a:pPr>
            <a:r>
              <a:rPr lang="en-US" sz="1900" dirty="0">
                <a:solidFill>
                  <a:srgbClr val="3A3630"/>
                </a:solidFill>
                <a:latin typeface="Lora" pitchFamily="34" charset="0"/>
                <a:ea typeface="Lora" pitchFamily="34" charset="-122"/>
                <a:cs typeface="Lora" pitchFamily="34" charset="-120"/>
              </a:rPr>
              <a:t>Employee Reporting and Analytics</a:t>
            </a:r>
            <a:endParaRPr lang="en-US" sz="1900" dirty="0"/>
          </a:p>
        </p:txBody>
      </p:sp>
      <p:sp>
        <p:nvSpPr>
          <p:cNvPr id="27" name="Text 25"/>
          <p:cNvSpPr/>
          <p:nvPr/>
        </p:nvSpPr>
        <p:spPr>
          <a:xfrm>
            <a:off x="964525" y="6397585"/>
            <a:ext cx="6013966" cy="1004411"/>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Generate analytical reports on employee data, specifically calculating and displaying the Average, Minimum, and Maximum salaries.</a:t>
            </a:r>
            <a:endParaRPr lang="en-US" sz="1600" dirty="0"/>
          </a:p>
        </p:txBody>
      </p:sp>
      <p:sp>
        <p:nvSpPr>
          <p:cNvPr id="28" name="Shape 26"/>
          <p:cNvSpPr/>
          <p:nvPr/>
        </p:nvSpPr>
        <p:spPr>
          <a:xfrm>
            <a:off x="7419737" y="5441156"/>
            <a:ext cx="6478072" cy="2192893"/>
          </a:xfrm>
          <a:prstGeom prst="roundRect">
            <a:avLst>
              <a:gd name="adj" fmla="val 5004"/>
            </a:avLst>
          </a:prstGeom>
          <a:solidFill>
            <a:srgbClr val="FEF5E7"/>
          </a:solidFill>
          <a:ln/>
        </p:spPr>
      </p:sp>
      <p:sp>
        <p:nvSpPr>
          <p:cNvPr id="29" name="Shape 27"/>
          <p:cNvSpPr/>
          <p:nvPr/>
        </p:nvSpPr>
        <p:spPr>
          <a:xfrm>
            <a:off x="7419737" y="5418296"/>
            <a:ext cx="6478072" cy="91440"/>
          </a:xfrm>
          <a:prstGeom prst="roundRect">
            <a:avLst>
              <a:gd name="adj" fmla="val 34332"/>
            </a:avLst>
          </a:prstGeom>
          <a:solidFill>
            <a:srgbClr val="38512F"/>
          </a:solidFill>
          <a:ln/>
        </p:spPr>
      </p:sp>
      <p:sp>
        <p:nvSpPr>
          <p:cNvPr id="30" name="Shape 28"/>
          <p:cNvSpPr/>
          <p:nvPr/>
        </p:nvSpPr>
        <p:spPr>
          <a:xfrm>
            <a:off x="10344805" y="5127308"/>
            <a:ext cx="627817" cy="627817"/>
          </a:xfrm>
          <a:prstGeom prst="roundRect">
            <a:avLst>
              <a:gd name="adj" fmla="val 145648"/>
            </a:avLst>
          </a:prstGeom>
          <a:solidFill>
            <a:srgbClr val="38512F"/>
          </a:solidFill>
          <a:ln/>
        </p:spPr>
      </p:sp>
      <p:sp>
        <p:nvSpPr>
          <p:cNvPr id="31" name="Text 29"/>
          <p:cNvSpPr/>
          <p:nvPr/>
        </p:nvSpPr>
        <p:spPr>
          <a:xfrm>
            <a:off x="10533162" y="5284232"/>
            <a:ext cx="251103" cy="313849"/>
          </a:xfrm>
          <a:prstGeom prst="rect">
            <a:avLst/>
          </a:prstGeom>
          <a:noFill/>
          <a:ln/>
        </p:spPr>
        <p:txBody>
          <a:bodyPr wrap="none" lIns="0" tIns="0" rIns="0" bIns="0" rtlCol="0" anchor="t"/>
          <a:lstStyle/>
          <a:p>
            <a:pPr algn="l" indent="0" marL="0">
              <a:lnSpc>
                <a:spcPts val="3150"/>
              </a:lnSpc>
              <a:buNone/>
            </a:pPr>
            <a:r>
              <a:rPr lang="en-US" sz="1950" dirty="0">
                <a:solidFill>
                  <a:srgbClr val="FFFFFF"/>
                </a:solidFill>
                <a:latin typeface="Lora" pitchFamily="34" charset="0"/>
                <a:ea typeface="Lora" pitchFamily="34" charset="-122"/>
                <a:cs typeface="Lora" pitchFamily="34" charset="-120"/>
              </a:rPr>
              <a:t>5</a:t>
            </a:r>
            <a:endParaRPr lang="en-US" sz="1950" dirty="0"/>
          </a:p>
        </p:txBody>
      </p:sp>
      <p:sp>
        <p:nvSpPr>
          <p:cNvPr id="32" name="Text 30"/>
          <p:cNvSpPr/>
          <p:nvPr/>
        </p:nvSpPr>
        <p:spPr>
          <a:xfrm>
            <a:off x="7651790" y="5964317"/>
            <a:ext cx="3437096" cy="307777"/>
          </a:xfrm>
          <a:prstGeom prst="rect">
            <a:avLst/>
          </a:prstGeom>
          <a:noFill/>
          <a:ln/>
        </p:spPr>
        <p:txBody>
          <a:bodyPr wrap="none" lIns="0" tIns="0" rIns="0" bIns="0" rtlCol="0" anchor="t"/>
          <a:lstStyle/>
          <a:p>
            <a:pPr algn="l" indent="0" marL="0">
              <a:lnSpc>
                <a:spcPts val="2400"/>
              </a:lnSpc>
              <a:buNone/>
            </a:pPr>
            <a:r>
              <a:rPr lang="en-US" sz="1900" dirty="0">
                <a:solidFill>
                  <a:srgbClr val="3A3630"/>
                </a:solidFill>
                <a:latin typeface="Lora" pitchFamily="34" charset="0"/>
                <a:ea typeface="Lora" pitchFamily="34" charset="-122"/>
                <a:cs typeface="Lora" pitchFamily="34" charset="-120"/>
              </a:rPr>
              <a:t>Clear Input/Output Structure</a:t>
            </a:r>
            <a:endParaRPr lang="en-US" sz="1900" dirty="0"/>
          </a:p>
        </p:txBody>
      </p:sp>
      <p:sp>
        <p:nvSpPr>
          <p:cNvPr id="33" name="Text 31"/>
          <p:cNvSpPr/>
          <p:nvPr/>
        </p:nvSpPr>
        <p:spPr>
          <a:xfrm>
            <a:off x="7651790" y="6397585"/>
            <a:ext cx="6013966" cy="669608"/>
          </a:xfrm>
          <a:prstGeom prst="rect">
            <a:avLst/>
          </a:prstGeom>
          <a:noFill/>
          <a:ln/>
        </p:spPr>
        <p:txBody>
          <a:bodyPr wrap="square" lIns="0" tIns="0" rIns="0" bIns="0" rtlCol="0" anchor="t"/>
          <a:lstStyle/>
          <a:p>
            <a:pPr algn="l" indent="0" marL="0">
              <a:lnSpc>
                <a:spcPts val="2600"/>
              </a:lnSpc>
              <a:buNone/>
            </a:pPr>
            <a:r>
              <a:rPr lang="en-US" sz="1600" dirty="0">
                <a:solidFill>
                  <a:srgbClr val="3A3630"/>
                </a:solidFill>
                <a:latin typeface="Source Sans 3" pitchFamily="34" charset="0"/>
                <a:ea typeface="Source Sans 3" pitchFamily="34" charset="-122"/>
                <a:cs typeface="Source Sans 3" pitchFamily="34" charset="-120"/>
              </a:rPr>
              <a:t>Ensure all user interaction follows a clear, menu-driven workflow (input) and uses formatted tables (output).</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37724" y="937974"/>
            <a:ext cx="7798356" cy="563285"/>
          </a:xfrm>
          <a:prstGeom prst="rect">
            <a:avLst/>
          </a:prstGeom>
          <a:noFill/>
          <a:ln/>
        </p:spPr>
        <p:txBody>
          <a:bodyPr wrap="none" lIns="0" tIns="0" rIns="0" bIns="0" rtlCol="0" anchor="t"/>
          <a:lstStyle/>
          <a:p>
            <a:pPr algn="l" indent="0" marL="0">
              <a:lnSpc>
                <a:spcPts val="4400"/>
              </a:lnSpc>
              <a:buNone/>
            </a:pPr>
            <a:r>
              <a:rPr lang="en-US" sz="3500" dirty="0">
                <a:solidFill>
                  <a:srgbClr val="38512F"/>
                </a:solidFill>
                <a:latin typeface="Lora" pitchFamily="34" charset="0"/>
                <a:ea typeface="Lora" pitchFamily="34" charset="-122"/>
                <a:cs typeface="Lora" pitchFamily="34" charset="-120"/>
              </a:rPr>
              <a:t>Non-Functional Requirements (NFRs)</a:t>
            </a:r>
            <a:endParaRPr lang="en-US" sz="3500" dirty="0"/>
          </a:p>
        </p:txBody>
      </p:sp>
      <p:sp>
        <p:nvSpPr>
          <p:cNvPr id="3" name="Text 1"/>
          <p:cNvSpPr/>
          <p:nvPr/>
        </p:nvSpPr>
        <p:spPr>
          <a:xfrm>
            <a:off x="837724" y="1980009"/>
            <a:ext cx="12954952" cy="383024"/>
          </a:xfrm>
          <a:prstGeom prst="rect">
            <a:avLst/>
          </a:prstGeom>
          <a:noFill/>
          <a:ln/>
        </p:spPr>
        <p:txBody>
          <a:bodyPr wrap="none" lIns="0" tIns="0" rIns="0" bIns="0" rtlCol="0" anchor="t"/>
          <a:lstStyle/>
          <a:p>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At least four non-functional requirements must be specified.</a:t>
            </a:r>
            <a:endParaRPr lang="en-US" sz="1850" dirty="0"/>
          </a:p>
        </p:txBody>
      </p:sp>
      <p:sp>
        <p:nvSpPr>
          <p:cNvPr id="4" name="Text 2"/>
          <p:cNvSpPr/>
          <p:nvPr/>
        </p:nvSpPr>
        <p:spPr>
          <a:xfrm>
            <a:off x="837724" y="2871549"/>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38512F"/>
                </a:solidFill>
                <a:latin typeface="Lora" pitchFamily="34" charset="0"/>
                <a:ea typeface="Lora" pitchFamily="34" charset="-122"/>
                <a:cs typeface="Lora" pitchFamily="34" charset="-120"/>
              </a:rPr>
              <a:t>NFR1: Usability</a:t>
            </a:r>
            <a:endParaRPr lang="en-US" sz="2200" dirty="0"/>
          </a:p>
        </p:txBody>
      </p:sp>
      <p:sp>
        <p:nvSpPr>
          <p:cNvPr id="5" name="Text 3"/>
          <p:cNvSpPr/>
          <p:nvPr/>
        </p:nvSpPr>
        <p:spPr>
          <a:xfrm>
            <a:off x="837724" y="3462814"/>
            <a:ext cx="6185535" cy="766048"/>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The system must be entirely menu-driven and intuitive for an administrator using the Command Line Interface (CLI).</a:t>
            </a:r>
            <a:endParaRPr lang="en-US" sz="1850" dirty="0"/>
          </a:p>
        </p:txBody>
      </p:sp>
      <p:sp>
        <p:nvSpPr>
          <p:cNvPr id="6" name="Text 4"/>
          <p:cNvSpPr/>
          <p:nvPr/>
        </p:nvSpPr>
        <p:spPr>
          <a:xfrm>
            <a:off x="7614761" y="2871549"/>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38512F"/>
                </a:solidFill>
                <a:latin typeface="Lora" pitchFamily="34" charset="0"/>
                <a:ea typeface="Lora" pitchFamily="34" charset="-122"/>
                <a:cs typeface="Lora" pitchFamily="34" charset="-120"/>
              </a:rPr>
              <a:t>NFR2: Security</a:t>
            </a:r>
            <a:endParaRPr lang="en-US" sz="2200" dirty="0"/>
          </a:p>
        </p:txBody>
      </p:sp>
      <p:sp>
        <p:nvSpPr>
          <p:cNvPr id="7" name="Text 5"/>
          <p:cNvSpPr/>
          <p:nvPr/>
        </p:nvSpPr>
        <p:spPr>
          <a:xfrm>
            <a:off x="7614761" y="3462814"/>
            <a:ext cx="6185535" cy="766048"/>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The system must restrict unauthorized access via a mandatory login and limit login attempts.</a:t>
            </a:r>
            <a:endParaRPr lang="en-US" sz="1850" dirty="0"/>
          </a:p>
        </p:txBody>
      </p:sp>
      <p:sp>
        <p:nvSpPr>
          <p:cNvPr id="8" name="Text 6"/>
          <p:cNvSpPr/>
          <p:nvPr/>
        </p:nvSpPr>
        <p:spPr>
          <a:xfrm>
            <a:off x="837724" y="4952762"/>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38512F"/>
                </a:solidFill>
                <a:latin typeface="Lora" pitchFamily="34" charset="0"/>
                <a:ea typeface="Lora" pitchFamily="34" charset="-122"/>
                <a:cs typeface="Lora" pitchFamily="34" charset="-120"/>
              </a:rPr>
              <a:t>NFR3: Maintainability</a:t>
            </a:r>
            <a:endParaRPr lang="en-US" sz="2200" dirty="0"/>
          </a:p>
        </p:txBody>
      </p:sp>
      <p:sp>
        <p:nvSpPr>
          <p:cNvPr id="9" name="Text 7"/>
          <p:cNvSpPr/>
          <p:nvPr/>
        </p:nvSpPr>
        <p:spPr>
          <a:xfrm>
            <a:off x="837724" y="5544026"/>
            <a:ext cx="6185535" cy="1149072"/>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The code must be modular, separated into distinct files/functions for each management module to facilitate easy maintenance and future upgrades.</a:t>
            </a:r>
            <a:endParaRPr lang="en-US" sz="1850" dirty="0"/>
          </a:p>
        </p:txBody>
      </p:sp>
      <p:sp>
        <p:nvSpPr>
          <p:cNvPr id="10" name="Text 8"/>
          <p:cNvSpPr/>
          <p:nvPr/>
        </p:nvSpPr>
        <p:spPr>
          <a:xfrm>
            <a:off x="7614761" y="4952762"/>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38512F"/>
                </a:solidFill>
                <a:latin typeface="Lora" pitchFamily="34" charset="0"/>
                <a:ea typeface="Lora" pitchFamily="34" charset="-122"/>
                <a:cs typeface="Lora" pitchFamily="34" charset="-120"/>
              </a:rPr>
              <a:t>NFR4: Error Handling</a:t>
            </a:r>
            <a:endParaRPr lang="en-US" sz="2200" dirty="0"/>
          </a:p>
        </p:txBody>
      </p:sp>
      <p:sp>
        <p:nvSpPr>
          <p:cNvPr id="11" name="Text 9"/>
          <p:cNvSpPr/>
          <p:nvPr/>
        </p:nvSpPr>
        <p:spPr>
          <a:xfrm>
            <a:off x="7614761" y="5544026"/>
            <a:ext cx="6185535" cy="1532096"/>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The system must include a robust error handling strategy (e.g., using try...except blocks) to gracefully manage invalid user inputs (non-integer inputs, searching for non-existent IDs, etc.).</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30900" y="417076"/>
            <a:ext cx="2855357" cy="356830"/>
          </a:xfrm>
          <a:prstGeom prst="rect">
            <a:avLst/>
          </a:prstGeom>
          <a:noFill/>
          <a:ln/>
        </p:spPr>
        <p:txBody>
          <a:bodyPr wrap="none" lIns="0" tIns="0" rIns="0" bIns="0" rtlCol="0" anchor="t"/>
          <a:lstStyle/>
          <a:p>
            <a:pPr algn="l" indent="0" marL="0">
              <a:lnSpc>
                <a:spcPts val="2800"/>
              </a:lnSpc>
              <a:buNone/>
            </a:pPr>
            <a:r>
              <a:rPr lang="en-US" sz="2200" dirty="0">
                <a:solidFill>
                  <a:srgbClr val="38512F"/>
                </a:solidFill>
                <a:latin typeface="Lora" pitchFamily="34" charset="0"/>
                <a:ea typeface="Lora" pitchFamily="34" charset="-122"/>
                <a:cs typeface="Lora" pitchFamily="34" charset="-120"/>
              </a:rPr>
              <a:t>System Architecture</a:t>
            </a:r>
            <a:endParaRPr lang="en-US" sz="2200" dirty="0"/>
          </a:p>
        </p:txBody>
      </p:sp>
      <p:sp>
        <p:nvSpPr>
          <p:cNvPr id="3" name="Text 1"/>
          <p:cNvSpPr/>
          <p:nvPr/>
        </p:nvSpPr>
        <p:spPr>
          <a:xfrm>
            <a:off x="530900" y="1077278"/>
            <a:ext cx="13568601" cy="727948"/>
          </a:xfrm>
          <a:prstGeom prst="rect">
            <a:avLst/>
          </a:prstGeom>
          <a:noFill/>
          <a:ln/>
        </p:spPr>
        <p:txBody>
          <a:bodyPr wrap="square" lIns="0" tIns="0" rIns="0" bIns="0" rtlCol="0" anchor="t"/>
          <a:lstStyle/>
          <a:p>
            <a:pPr algn="l" indent="0" marL="0">
              <a:lnSpc>
                <a:spcPts val="1900"/>
              </a:lnSpc>
              <a:buNone/>
            </a:pPr>
            <a:r>
              <a:rPr lang="en-US" sz="1150" dirty="0">
                <a:solidFill>
                  <a:srgbClr val="3A3630"/>
                </a:solidFill>
                <a:latin typeface="Source Sans 3" pitchFamily="34" charset="0"/>
                <a:ea typeface="Source Sans 3" pitchFamily="34" charset="-122"/>
                <a:cs typeface="Source Sans 3" pitchFamily="34" charset="-120"/>
              </a:rPr>
              <a:t>The AMS utilizes a Procedural and Modular Architecture. The system is composed of several modules/files: main.py, auth.py, airline_module.py, flight_module.py, passenger_module.py, and employee_module.py. A central main.py file acts as the controller, hosting the top-level menu and managing the flow of execution between the distinct functional modules. Data is stored in in-memory Python lists, residing within the corresponding module scope.</a:t>
            </a:r>
            <a:endParaRPr lang="en-US" sz="1150" dirty="0"/>
          </a:p>
        </p:txBody>
      </p:sp>
      <p:pic>
        <p:nvPicPr>
          <p:cNvPr id="4" name="Image 0" descr="preencoded.png">    </p:cNvPr>
          <p:cNvPicPr>
            <a:picLocks noChangeAspect="1"/>
          </p:cNvPicPr>
          <p:nvPr/>
        </p:nvPicPr>
        <p:blipFill>
          <a:blip r:embed="rId1"/>
          <a:stretch>
            <a:fillRect/>
          </a:stretch>
        </p:blipFill>
        <p:spPr>
          <a:xfrm>
            <a:off x="530900" y="1975842"/>
            <a:ext cx="13568601" cy="7646670"/>
          </a:xfrm>
          <a:prstGeom prst="rect">
            <a:avLst/>
          </a:prstGeom>
        </p:spPr>
      </p:pic>
      <p:sp>
        <p:nvSpPr>
          <p:cNvPr id="5" name="Text 2"/>
          <p:cNvSpPr/>
          <p:nvPr/>
        </p:nvSpPr>
        <p:spPr>
          <a:xfrm>
            <a:off x="851913" y="2638411"/>
            <a:ext cx="2513064" cy="353608"/>
          </a:xfrm>
          <a:prstGeom prst="rect">
            <a:avLst/>
          </a:prstGeom>
          <a:noFill/>
          <a:ln/>
        </p:spPr>
        <p:txBody>
          <a:bodyPr wrap="none" lIns="0" tIns="0" rIns="0" bIns="0" rtlCol="0" anchor="t"/>
          <a:lstStyle/>
          <a:p>
            <a:pPr algn="r" indent="0" marL="0">
              <a:lnSpc>
                <a:spcPts val="1550"/>
              </a:lnSpc>
              <a:buNone/>
            </a:pPr>
            <a:r>
              <a:rPr lang="en-US" sz="1250" dirty="0">
                <a:solidFill>
                  <a:srgbClr val="3A3630"/>
                </a:solidFill>
                <a:latin typeface="Lora" pitchFamily="34" charset="0"/>
                <a:ea typeface="Lora" pitchFamily="34" charset="-122"/>
                <a:cs typeface="Lora" pitchFamily="34" charset="-120"/>
              </a:rPr>
              <a:t>Authentication</a:t>
            </a:r>
            <a:endParaRPr lang="en-US" sz="1250" dirty="0"/>
          </a:p>
        </p:txBody>
      </p:sp>
      <p:sp>
        <p:nvSpPr>
          <p:cNvPr id="6" name="Text 3"/>
          <p:cNvSpPr/>
          <p:nvPr/>
        </p:nvSpPr>
        <p:spPr>
          <a:xfrm>
            <a:off x="851913" y="3098958"/>
            <a:ext cx="2513064" cy="601531"/>
          </a:xfrm>
          <a:prstGeom prst="rect">
            <a:avLst/>
          </a:prstGeom>
          <a:noFill/>
          <a:ln/>
        </p:spPr>
        <p:txBody>
          <a:bodyPr wrap="square" lIns="0" tIns="0" rIns="0" bIns="0" rtlCol="0" anchor="t"/>
          <a:lstStyle/>
          <a:p>
            <a:pPr algn="r" indent="0" marL="0">
              <a:lnSpc>
                <a:spcPts val="1350"/>
              </a:lnSpc>
              <a:buNone/>
            </a:pPr>
            <a:r>
              <a:rPr lang="en-US" sz="1050" dirty="0">
                <a:solidFill>
                  <a:srgbClr val="3A3630"/>
                </a:solidFill>
                <a:latin typeface="Source Sans 3" pitchFamily="34" charset="0"/>
                <a:ea typeface="Source Sans 3" pitchFamily="34" charset="-122"/>
                <a:cs typeface="Source Sans 3" pitchFamily="34" charset="-120"/>
              </a:rPr>
              <a:t>Login, roles, token management</a:t>
            </a:r>
            <a:endParaRPr lang="en-US" sz="1050" dirty="0"/>
          </a:p>
        </p:txBody>
      </p:sp>
      <p:sp>
        <p:nvSpPr>
          <p:cNvPr id="7" name="Text 4"/>
          <p:cNvSpPr/>
          <p:nvPr/>
        </p:nvSpPr>
        <p:spPr>
          <a:xfrm>
            <a:off x="11278456" y="2638411"/>
            <a:ext cx="2499697" cy="353608"/>
          </a:xfrm>
          <a:prstGeom prst="rect">
            <a:avLst/>
          </a:prstGeom>
          <a:noFill/>
          <a:ln/>
        </p:spPr>
        <p:txBody>
          <a:bodyPr wrap="none" lIns="0" tIns="0" rIns="0" bIns="0" rtlCol="0" anchor="t"/>
          <a:lstStyle/>
          <a:p>
            <a:pPr algn="l" indent="0" marL="0">
              <a:lnSpc>
                <a:spcPts val="1550"/>
              </a:lnSpc>
              <a:buNone/>
            </a:pPr>
            <a:r>
              <a:rPr lang="en-US" sz="1250" dirty="0">
                <a:solidFill>
                  <a:srgbClr val="3A3630"/>
                </a:solidFill>
                <a:latin typeface="Lora" pitchFamily="34" charset="0"/>
                <a:ea typeface="Lora" pitchFamily="34" charset="-122"/>
                <a:cs typeface="Lora" pitchFamily="34" charset="-120"/>
              </a:rPr>
              <a:t>Airlines</a:t>
            </a:r>
            <a:endParaRPr lang="en-US" sz="1250" dirty="0"/>
          </a:p>
        </p:txBody>
      </p:sp>
      <p:sp>
        <p:nvSpPr>
          <p:cNvPr id="8" name="Text 5"/>
          <p:cNvSpPr/>
          <p:nvPr/>
        </p:nvSpPr>
        <p:spPr>
          <a:xfrm>
            <a:off x="11278456" y="3098958"/>
            <a:ext cx="2499697" cy="601531"/>
          </a:xfrm>
          <a:prstGeom prst="rect">
            <a:avLst/>
          </a:prstGeom>
          <a:noFill/>
          <a:ln/>
        </p:spPr>
        <p:txBody>
          <a:bodyPr wrap="square" lIns="0" tIns="0" rIns="0" bIns="0" rtlCol="0" anchor="t"/>
          <a:lstStyle/>
          <a:p>
            <a:pPr algn="l" indent="0" marL="0">
              <a:lnSpc>
                <a:spcPts val="1350"/>
              </a:lnSpc>
              <a:buNone/>
            </a:pPr>
            <a:r>
              <a:rPr lang="en-US" sz="1050" dirty="0">
                <a:solidFill>
                  <a:srgbClr val="3A3630"/>
                </a:solidFill>
                <a:latin typeface="Source Sans 3" pitchFamily="34" charset="0"/>
                <a:ea typeface="Source Sans 3" pitchFamily="34" charset="-122"/>
                <a:cs typeface="Source Sans 3" pitchFamily="34" charset="-120"/>
              </a:rPr>
              <a:t>Manage carriers and fleets</a:t>
            </a:r>
            <a:endParaRPr lang="en-US" sz="1050" dirty="0"/>
          </a:p>
        </p:txBody>
      </p:sp>
      <p:sp>
        <p:nvSpPr>
          <p:cNvPr id="9" name="Text 6"/>
          <p:cNvSpPr/>
          <p:nvPr/>
        </p:nvSpPr>
        <p:spPr>
          <a:xfrm>
            <a:off x="945693" y="7872360"/>
            <a:ext cx="2419493" cy="353608"/>
          </a:xfrm>
          <a:prstGeom prst="rect">
            <a:avLst/>
          </a:prstGeom>
          <a:noFill/>
          <a:ln/>
        </p:spPr>
        <p:txBody>
          <a:bodyPr wrap="none" lIns="0" tIns="0" rIns="0" bIns="0" rtlCol="0" anchor="t"/>
          <a:lstStyle/>
          <a:p>
            <a:pPr algn="r" indent="0" marL="0">
              <a:lnSpc>
                <a:spcPts val="1550"/>
              </a:lnSpc>
              <a:buNone/>
            </a:pPr>
            <a:r>
              <a:rPr lang="en-US" sz="1250" dirty="0">
                <a:solidFill>
                  <a:srgbClr val="3A3630"/>
                </a:solidFill>
                <a:latin typeface="Lora" pitchFamily="34" charset="0"/>
                <a:ea typeface="Lora" pitchFamily="34" charset="-122"/>
                <a:cs typeface="Lora" pitchFamily="34" charset="-120"/>
              </a:rPr>
              <a:t>Flights</a:t>
            </a:r>
            <a:endParaRPr lang="en-US" sz="1250" dirty="0"/>
          </a:p>
        </p:txBody>
      </p:sp>
      <p:sp>
        <p:nvSpPr>
          <p:cNvPr id="10" name="Text 7"/>
          <p:cNvSpPr/>
          <p:nvPr/>
        </p:nvSpPr>
        <p:spPr>
          <a:xfrm>
            <a:off x="945693" y="8332907"/>
            <a:ext cx="2419493" cy="601532"/>
          </a:xfrm>
          <a:prstGeom prst="rect">
            <a:avLst/>
          </a:prstGeom>
          <a:noFill/>
          <a:ln/>
        </p:spPr>
        <p:txBody>
          <a:bodyPr wrap="square" lIns="0" tIns="0" rIns="0" bIns="0" rtlCol="0" anchor="t"/>
          <a:lstStyle/>
          <a:p>
            <a:pPr algn="r" indent="0" marL="0">
              <a:lnSpc>
                <a:spcPts val="1350"/>
              </a:lnSpc>
              <a:buNone/>
            </a:pPr>
            <a:r>
              <a:rPr lang="en-US" sz="1050" dirty="0">
                <a:solidFill>
                  <a:srgbClr val="3A3630"/>
                </a:solidFill>
                <a:latin typeface="Source Sans 3" pitchFamily="34" charset="0"/>
                <a:ea typeface="Source Sans 3" pitchFamily="34" charset="-122"/>
                <a:cs typeface="Source Sans 3" pitchFamily="34" charset="-120"/>
              </a:rPr>
              <a:t>Schedule, status, routing</a:t>
            </a:r>
            <a:endParaRPr lang="en-US" sz="1050" dirty="0"/>
          </a:p>
        </p:txBody>
      </p:sp>
      <p:sp>
        <p:nvSpPr>
          <p:cNvPr id="11" name="Text 8"/>
          <p:cNvSpPr/>
          <p:nvPr/>
        </p:nvSpPr>
        <p:spPr>
          <a:xfrm>
            <a:off x="11198251" y="7872360"/>
            <a:ext cx="2579901" cy="353608"/>
          </a:xfrm>
          <a:prstGeom prst="rect">
            <a:avLst/>
          </a:prstGeom>
          <a:noFill/>
          <a:ln/>
        </p:spPr>
        <p:txBody>
          <a:bodyPr wrap="none" lIns="0" tIns="0" rIns="0" bIns="0" rtlCol="0" anchor="t"/>
          <a:lstStyle/>
          <a:p>
            <a:pPr algn="l" indent="0" marL="0">
              <a:lnSpc>
                <a:spcPts val="1550"/>
              </a:lnSpc>
              <a:buNone/>
            </a:pPr>
            <a:r>
              <a:rPr lang="en-US" sz="1250" dirty="0">
                <a:solidFill>
                  <a:srgbClr val="3A3630"/>
                </a:solidFill>
                <a:latin typeface="Lora" pitchFamily="34" charset="0"/>
                <a:ea typeface="Lora" pitchFamily="34" charset="-122"/>
                <a:cs typeface="Lora" pitchFamily="34" charset="-120"/>
              </a:rPr>
              <a:t>Passengers</a:t>
            </a:r>
            <a:endParaRPr lang="en-US" sz="1250" dirty="0"/>
          </a:p>
        </p:txBody>
      </p:sp>
      <p:sp>
        <p:nvSpPr>
          <p:cNvPr id="12" name="Text 9"/>
          <p:cNvSpPr/>
          <p:nvPr/>
        </p:nvSpPr>
        <p:spPr>
          <a:xfrm>
            <a:off x="11198251" y="8332907"/>
            <a:ext cx="2579901" cy="601532"/>
          </a:xfrm>
          <a:prstGeom prst="rect">
            <a:avLst/>
          </a:prstGeom>
          <a:noFill/>
          <a:ln/>
        </p:spPr>
        <p:txBody>
          <a:bodyPr wrap="square" lIns="0" tIns="0" rIns="0" bIns="0" rtlCol="0" anchor="t"/>
          <a:lstStyle/>
          <a:p>
            <a:pPr algn="l" indent="0" marL="0">
              <a:lnSpc>
                <a:spcPts val="1350"/>
              </a:lnSpc>
              <a:buNone/>
            </a:pPr>
            <a:r>
              <a:rPr lang="en-US" sz="1050" dirty="0">
                <a:solidFill>
                  <a:srgbClr val="3A3630"/>
                </a:solidFill>
                <a:latin typeface="Source Sans 3" pitchFamily="34" charset="0"/>
                <a:ea typeface="Source Sans 3" pitchFamily="34" charset="-122"/>
                <a:cs typeface="Source Sans 3" pitchFamily="34" charset="-120"/>
              </a:rPr>
              <a:t>Profiles, bookings, check-in</a:t>
            </a:r>
            <a:endParaRPr lang="en-US" sz="10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1733907"/>
            <a:ext cx="4505920" cy="563285"/>
          </a:xfrm>
          <a:prstGeom prst="rect">
            <a:avLst/>
          </a:prstGeom>
          <a:noFill/>
          <a:ln/>
        </p:spPr>
        <p:txBody>
          <a:bodyPr wrap="none" lIns="0" tIns="0" rIns="0" bIns="0" rtlCol="0" anchor="t"/>
          <a:lstStyle/>
          <a:p>
            <a:pPr algn="l" indent="0" marL="0">
              <a:lnSpc>
                <a:spcPts val="4400"/>
              </a:lnSpc>
              <a:buNone/>
            </a:pPr>
            <a:r>
              <a:rPr lang="en-US" sz="3500" dirty="0">
                <a:solidFill>
                  <a:srgbClr val="38512F"/>
                </a:solidFill>
                <a:latin typeface="Lora" pitchFamily="34" charset="0"/>
                <a:ea typeface="Lora" pitchFamily="34" charset="-122"/>
                <a:cs typeface="Lora" pitchFamily="34" charset="-120"/>
              </a:rPr>
              <a:t>Design Diagrams</a:t>
            </a:r>
            <a:endParaRPr lang="en-US" sz="3500" dirty="0"/>
          </a:p>
        </p:txBody>
      </p:sp>
      <p:sp>
        <p:nvSpPr>
          <p:cNvPr id="3" name="Shape 1"/>
          <p:cNvSpPr/>
          <p:nvPr/>
        </p:nvSpPr>
        <p:spPr>
          <a:xfrm>
            <a:off x="837724" y="2775942"/>
            <a:ext cx="6357818" cy="1740218"/>
          </a:xfrm>
          <a:prstGeom prst="roundRect">
            <a:avLst>
              <a:gd name="adj" fmla="val 2063"/>
            </a:avLst>
          </a:prstGeom>
          <a:solidFill>
            <a:srgbClr val="F3E7D4"/>
          </a:solidFill>
          <a:ln/>
        </p:spPr>
      </p:sp>
      <p:sp>
        <p:nvSpPr>
          <p:cNvPr id="4" name="Text 2"/>
          <p:cNvSpPr/>
          <p:nvPr/>
        </p:nvSpPr>
        <p:spPr>
          <a:xfrm>
            <a:off x="1077039" y="3015258"/>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3A3630"/>
                </a:solidFill>
                <a:latin typeface="Lora" pitchFamily="34" charset="0"/>
                <a:ea typeface="Lora" pitchFamily="34" charset="-122"/>
                <a:cs typeface="Lora" pitchFamily="34" charset="-120"/>
              </a:rPr>
              <a:t>Use Case Diagram</a:t>
            </a:r>
            <a:endParaRPr lang="en-US" sz="2200" dirty="0"/>
          </a:p>
        </p:txBody>
      </p:sp>
      <p:sp>
        <p:nvSpPr>
          <p:cNvPr id="5" name="Text 3"/>
          <p:cNvSpPr/>
          <p:nvPr/>
        </p:nvSpPr>
        <p:spPr>
          <a:xfrm>
            <a:off x="1077039" y="3510796"/>
            <a:ext cx="5879187" cy="766048"/>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This diagram shows the scope of the system from the perspective of the Administrator (the single user role).</a:t>
            </a:r>
            <a:endParaRPr lang="en-US" sz="1850" dirty="0"/>
          </a:p>
        </p:txBody>
      </p:sp>
      <p:sp>
        <p:nvSpPr>
          <p:cNvPr id="6" name="Shape 4"/>
          <p:cNvSpPr/>
          <p:nvPr/>
        </p:nvSpPr>
        <p:spPr>
          <a:xfrm>
            <a:off x="7434858" y="2775942"/>
            <a:ext cx="6357818" cy="1740218"/>
          </a:xfrm>
          <a:prstGeom prst="roundRect">
            <a:avLst>
              <a:gd name="adj" fmla="val 2063"/>
            </a:avLst>
          </a:prstGeom>
          <a:solidFill>
            <a:srgbClr val="F3E7D4"/>
          </a:solidFill>
          <a:ln/>
        </p:spPr>
      </p:sp>
      <p:sp>
        <p:nvSpPr>
          <p:cNvPr id="7" name="Text 5"/>
          <p:cNvSpPr/>
          <p:nvPr/>
        </p:nvSpPr>
        <p:spPr>
          <a:xfrm>
            <a:off x="7674173" y="3015258"/>
            <a:ext cx="4410551" cy="351949"/>
          </a:xfrm>
          <a:prstGeom prst="rect">
            <a:avLst/>
          </a:prstGeom>
          <a:noFill/>
          <a:ln/>
        </p:spPr>
        <p:txBody>
          <a:bodyPr wrap="none" lIns="0" tIns="0" rIns="0" bIns="0" rtlCol="0" anchor="t"/>
          <a:lstStyle/>
          <a:p>
            <a:pPr algn="l" indent="0" marL="0">
              <a:lnSpc>
                <a:spcPts val="2750"/>
              </a:lnSpc>
              <a:buNone/>
            </a:pPr>
            <a:r>
              <a:rPr lang="en-US" sz="2200" dirty="0">
                <a:solidFill>
                  <a:srgbClr val="3A3630"/>
                </a:solidFill>
                <a:latin typeface="Lora" pitchFamily="34" charset="0"/>
                <a:ea typeface="Lora" pitchFamily="34" charset="-122"/>
                <a:cs typeface="Lora" pitchFamily="34" charset="-120"/>
              </a:rPr>
              <a:t>Workflow Diagram (Process Flow)</a:t>
            </a:r>
            <a:endParaRPr lang="en-US" sz="2200" dirty="0"/>
          </a:p>
        </p:txBody>
      </p:sp>
      <p:sp>
        <p:nvSpPr>
          <p:cNvPr id="8" name="Text 6"/>
          <p:cNvSpPr/>
          <p:nvPr/>
        </p:nvSpPr>
        <p:spPr>
          <a:xfrm>
            <a:off x="7674173" y="3510796"/>
            <a:ext cx="5879187" cy="766048"/>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This diagram illustrates the logical steps a user takes to interact with the system.</a:t>
            </a:r>
            <a:endParaRPr lang="en-US" sz="1850" dirty="0"/>
          </a:p>
        </p:txBody>
      </p:sp>
      <p:sp>
        <p:nvSpPr>
          <p:cNvPr id="9" name="Shape 7"/>
          <p:cNvSpPr/>
          <p:nvPr/>
        </p:nvSpPr>
        <p:spPr>
          <a:xfrm>
            <a:off x="837724" y="4755475"/>
            <a:ext cx="6357818" cy="1740218"/>
          </a:xfrm>
          <a:prstGeom prst="roundRect">
            <a:avLst>
              <a:gd name="adj" fmla="val 2063"/>
            </a:avLst>
          </a:prstGeom>
          <a:solidFill>
            <a:srgbClr val="F3E7D4"/>
          </a:solidFill>
          <a:ln/>
        </p:spPr>
      </p:sp>
      <p:sp>
        <p:nvSpPr>
          <p:cNvPr id="10" name="Text 8"/>
          <p:cNvSpPr/>
          <p:nvPr/>
        </p:nvSpPr>
        <p:spPr>
          <a:xfrm>
            <a:off x="1077039" y="4994791"/>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3A3630"/>
                </a:solidFill>
                <a:latin typeface="Lora" pitchFamily="34" charset="0"/>
                <a:ea typeface="Lora" pitchFamily="34" charset="-122"/>
                <a:cs typeface="Lora" pitchFamily="34" charset="-120"/>
              </a:rPr>
              <a:t>Sequence Diagram</a:t>
            </a:r>
            <a:endParaRPr lang="en-US" sz="2200" dirty="0"/>
          </a:p>
        </p:txBody>
      </p:sp>
      <p:sp>
        <p:nvSpPr>
          <p:cNvPr id="11" name="Text 9"/>
          <p:cNvSpPr/>
          <p:nvPr/>
        </p:nvSpPr>
        <p:spPr>
          <a:xfrm>
            <a:off x="1077039" y="5490329"/>
            <a:ext cx="5879187" cy="766048"/>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This diagram shows the time-ordered sequence of interactions for a key process, such as Admin Login.</a:t>
            </a:r>
            <a:endParaRPr lang="en-US" sz="1850" dirty="0"/>
          </a:p>
        </p:txBody>
      </p:sp>
      <p:sp>
        <p:nvSpPr>
          <p:cNvPr id="12" name="Shape 10"/>
          <p:cNvSpPr/>
          <p:nvPr/>
        </p:nvSpPr>
        <p:spPr>
          <a:xfrm>
            <a:off x="7434858" y="4755475"/>
            <a:ext cx="6357818" cy="1740218"/>
          </a:xfrm>
          <a:prstGeom prst="roundRect">
            <a:avLst>
              <a:gd name="adj" fmla="val 2063"/>
            </a:avLst>
          </a:prstGeom>
          <a:solidFill>
            <a:srgbClr val="F3E7D4"/>
          </a:solidFill>
          <a:ln/>
        </p:spPr>
      </p:sp>
      <p:sp>
        <p:nvSpPr>
          <p:cNvPr id="13" name="Text 11"/>
          <p:cNvSpPr/>
          <p:nvPr/>
        </p:nvSpPr>
        <p:spPr>
          <a:xfrm>
            <a:off x="7674173" y="4994791"/>
            <a:ext cx="3585091" cy="351949"/>
          </a:xfrm>
          <a:prstGeom prst="rect">
            <a:avLst/>
          </a:prstGeom>
          <a:noFill/>
          <a:ln/>
        </p:spPr>
        <p:txBody>
          <a:bodyPr wrap="none" lIns="0" tIns="0" rIns="0" bIns="0" rtlCol="0" anchor="t"/>
          <a:lstStyle/>
          <a:p>
            <a:pPr algn="l" indent="0" marL="0">
              <a:lnSpc>
                <a:spcPts val="2750"/>
              </a:lnSpc>
              <a:buNone/>
            </a:pPr>
            <a:r>
              <a:rPr lang="en-US" sz="2200" dirty="0">
                <a:solidFill>
                  <a:srgbClr val="3A3630"/>
                </a:solidFill>
                <a:latin typeface="Lora" pitchFamily="34" charset="0"/>
                <a:ea typeface="Lora" pitchFamily="34" charset="-122"/>
                <a:cs typeface="Lora" pitchFamily="34" charset="-120"/>
              </a:rPr>
              <a:t>Class/Component Diagram</a:t>
            </a:r>
            <a:endParaRPr lang="en-US" sz="2200" dirty="0"/>
          </a:p>
        </p:txBody>
      </p:sp>
      <p:sp>
        <p:nvSpPr>
          <p:cNvPr id="14" name="Text 12"/>
          <p:cNvSpPr/>
          <p:nvPr/>
        </p:nvSpPr>
        <p:spPr>
          <a:xfrm>
            <a:off x="7674173" y="5490329"/>
            <a:ext cx="5879187" cy="766048"/>
          </a:xfrm>
          <a:prstGeom prst="rect">
            <a:avLst/>
          </a:prstGeom>
          <a:noFill/>
          <a:ln/>
        </p:spPr>
        <p:txBody>
          <a:bodyPr wrap="square" lIns="0" tIns="0" rIns="0" bIns="0" rtlCol="0" anchor="t"/>
          <a:lstStyle/>
          <a:p>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Given the procedural nature, this acts as a Component Diagram, illustrating the modular files/components.</a:t>
            </a:r>
            <a:endParaRPr lang="en-US" sz="18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1544122"/>
            <a:ext cx="6080403" cy="563285"/>
          </a:xfrm>
          <a:prstGeom prst="rect">
            <a:avLst/>
          </a:prstGeom>
          <a:noFill/>
          <a:ln/>
        </p:spPr>
        <p:txBody>
          <a:bodyPr wrap="none" lIns="0" tIns="0" rIns="0" bIns="0" rtlCol="0" anchor="t"/>
          <a:lstStyle/>
          <a:p>
            <a:pPr algn="l" indent="0" marL="0">
              <a:lnSpc>
                <a:spcPts val="4400"/>
              </a:lnSpc>
              <a:buNone/>
            </a:pPr>
            <a:r>
              <a:rPr lang="en-US" sz="3500" dirty="0">
                <a:solidFill>
                  <a:srgbClr val="38512F"/>
                </a:solidFill>
                <a:latin typeface="Lora" pitchFamily="34" charset="0"/>
                <a:ea typeface="Lora" pitchFamily="34" charset="-122"/>
                <a:cs typeface="Lora" pitchFamily="34" charset="-120"/>
              </a:rPr>
              <a:t>Design Decisions &amp; Rationale</a:t>
            </a:r>
            <a:endParaRPr lang="en-US" sz="3500" dirty="0"/>
          </a:p>
        </p:txBody>
      </p:sp>
      <p:sp>
        <p:nvSpPr>
          <p:cNvPr id="3" name="Shape 1"/>
          <p:cNvSpPr/>
          <p:nvPr/>
        </p:nvSpPr>
        <p:spPr>
          <a:xfrm>
            <a:off x="837724" y="2586157"/>
            <a:ext cx="4158734" cy="4099322"/>
          </a:xfrm>
          <a:prstGeom prst="roundRect">
            <a:avLst>
              <a:gd name="adj" fmla="val 3569"/>
            </a:avLst>
          </a:prstGeom>
          <a:solidFill>
            <a:srgbClr val="FEF5E7"/>
          </a:solidFill>
          <a:ln w="30480">
            <a:solidFill>
              <a:srgbClr val="D9CDBA"/>
            </a:solidFill>
            <a:prstDash val="solid"/>
          </a:ln>
        </p:spPr>
      </p:sp>
      <p:sp>
        <p:nvSpPr>
          <p:cNvPr id="4" name="Shape 2"/>
          <p:cNvSpPr/>
          <p:nvPr/>
        </p:nvSpPr>
        <p:spPr>
          <a:xfrm>
            <a:off x="807244" y="2586157"/>
            <a:ext cx="121920" cy="4099322"/>
          </a:xfrm>
          <a:prstGeom prst="roundRect">
            <a:avLst>
              <a:gd name="adj" fmla="val 29451"/>
            </a:avLst>
          </a:prstGeom>
          <a:solidFill>
            <a:srgbClr val="38512F"/>
          </a:solidFill>
          <a:ln/>
        </p:spPr>
      </p:sp>
      <p:sp>
        <p:nvSpPr>
          <p:cNvPr id="5" name="Text 3"/>
          <p:cNvSpPr/>
          <p:nvPr/>
        </p:nvSpPr>
        <p:spPr>
          <a:xfrm>
            <a:off x="1198959" y="2855952"/>
            <a:ext cx="3431143" cy="351949"/>
          </a:xfrm>
          <a:prstGeom prst="rect">
            <a:avLst/>
          </a:prstGeom>
          <a:noFill/>
          <a:ln/>
        </p:spPr>
        <p:txBody>
          <a:bodyPr wrap="none" lIns="0" tIns="0" rIns="0" bIns="0" rtlCol="0" anchor="t"/>
          <a:lstStyle/>
          <a:p>
            <a:pPr algn="l" indent="0" marL="0">
              <a:lnSpc>
                <a:spcPts val="2750"/>
              </a:lnSpc>
              <a:buNone/>
            </a:pPr>
            <a:r>
              <a:rPr lang="en-US" sz="2200" dirty="0">
                <a:solidFill>
                  <a:srgbClr val="3A3630"/>
                </a:solidFill>
                <a:latin typeface="Lora" pitchFamily="34" charset="0"/>
                <a:ea typeface="Lora" pitchFamily="34" charset="-122"/>
                <a:cs typeface="Lora" pitchFamily="34" charset="-120"/>
              </a:rPr>
              <a:t>Python Lists as Data Store</a:t>
            </a:r>
            <a:endParaRPr lang="en-US" sz="2200" dirty="0"/>
          </a:p>
        </p:txBody>
      </p:sp>
      <p:sp>
        <p:nvSpPr>
          <p:cNvPr id="6" name="Text 4"/>
          <p:cNvSpPr/>
          <p:nvPr/>
        </p:nvSpPr>
        <p:spPr>
          <a:xfrm>
            <a:off x="1198959" y="3351490"/>
            <a:ext cx="3527703" cy="2681168"/>
          </a:xfrm>
          <a:prstGeom prst="rect">
            <a:avLst/>
          </a:prstGeom>
          <a:noFill/>
          <a:ln/>
        </p:spPr>
        <p:txBody>
          <a:bodyPr wrap="square" lIns="0" tIns="0" rIns="0" bIns="0" rtlCol="0" anchor="t"/>
          <a:lstStyle/>
          <a:p>
            <a:pPr algn="l" indent="0" marL="0">
              <a:lnSpc>
                <a:spcPts val="3000"/>
              </a:lnSpc>
              <a:buNone/>
            </a:pPr>
            <a:r>
              <a:rPr lang="en-US" sz="1850" b="1" dirty="0">
                <a:solidFill>
                  <a:srgbClr val="3A3630"/>
                </a:solidFill>
                <a:latin typeface="Source Sans 3" pitchFamily="34" charset="0"/>
                <a:ea typeface="Source Sans 3" pitchFamily="34" charset="-122"/>
                <a:cs typeface="Source Sans 3" pitchFamily="34" charset="-120"/>
              </a:rPr>
              <a:t>Rationale:</a:t>
            </a:r>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 Chosen for rapid prototyping and meeting the requirement for a core technical solution without introducing external dependencies (like a full database), thus simplifying the project scope.</a:t>
            </a:r>
            <a:endParaRPr lang="en-US" sz="1850" dirty="0"/>
          </a:p>
        </p:txBody>
      </p:sp>
      <p:sp>
        <p:nvSpPr>
          <p:cNvPr id="7" name="Shape 5"/>
          <p:cNvSpPr/>
          <p:nvPr/>
        </p:nvSpPr>
        <p:spPr>
          <a:xfrm>
            <a:off x="5235773" y="2586157"/>
            <a:ext cx="4158734" cy="4099322"/>
          </a:xfrm>
          <a:prstGeom prst="roundRect">
            <a:avLst>
              <a:gd name="adj" fmla="val 3569"/>
            </a:avLst>
          </a:prstGeom>
          <a:solidFill>
            <a:srgbClr val="FEF5E7"/>
          </a:solidFill>
          <a:ln w="30480">
            <a:solidFill>
              <a:srgbClr val="D9CDBA"/>
            </a:solidFill>
            <a:prstDash val="solid"/>
          </a:ln>
        </p:spPr>
      </p:sp>
      <p:sp>
        <p:nvSpPr>
          <p:cNvPr id="8" name="Shape 6"/>
          <p:cNvSpPr/>
          <p:nvPr/>
        </p:nvSpPr>
        <p:spPr>
          <a:xfrm>
            <a:off x="5205293" y="2586157"/>
            <a:ext cx="121920" cy="4099322"/>
          </a:xfrm>
          <a:prstGeom prst="roundRect">
            <a:avLst>
              <a:gd name="adj" fmla="val 29451"/>
            </a:avLst>
          </a:prstGeom>
          <a:solidFill>
            <a:srgbClr val="38512F"/>
          </a:solidFill>
          <a:ln/>
        </p:spPr>
      </p:sp>
      <p:sp>
        <p:nvSpPr>
          <p:cNvPr id="9" name="Text 7"/>
          <p:cNvSpPr/>
          <p:nvPr/>
        </p:nvSpPr>
        <p:spPr>
          <a:xfrm>
            <a:off x="5597009" y="2855952"/>
            <a:ext cx="2965252" cy="351949"/>
          </a:xfrm>
          <a:prstGeom prst="rect">
            <a:avLst/>
          </a:prstGeom>
          <a:noFill/>
          <a:ln/>
        </p:spPr>
        <p:txBody>
          <a:bodyPr wrap="none" lIns="0" tIns="0" rIns="0" bIns="0" rtlCol="0" anchor="t"/>
          <a:lstStyle/>
          <a:p>
            <a:pPr algn="l" indent="0" marL="0">
              <a:lnSpc>
                <a:spcPts val="2750"/>
              </a:lnSpc>
              <a:buNone/>
            </a:pPr>
            <a:r>
              <a:rPr lang="en-US" sz="2200" dirty="0">
                <a:solidFill>
                  <a:srgbClr val="3A3630"/>
                </a:solidFill>
                <a:latin typeface="Lora" pitchFamily="34" charset="0"/>
                <a:ea typeface="Lora" pitchFamily="34" charset="-122"/>
                <a:cs typeface="Lora" pitchFamily="34" charset="-120"/>
              </a:rPr>
              <a:t>Modular File Structure</a:t>
            </a:r>
            <a:endParaRPr lang="en-US" sz="2200" dirty="0"/>
          </a:p>
        </p:txBody>
      </p:sp>
      <p:sp>
        <p:nvSpPr>
          <p:cNvPr id="10" name="Text 8"/>
          <p:cNvSpPr/>
          <p:nvPr/>
        </p:nvSpPr>
        <p:spPr>
          <a:xfrm>
            <a:off x="5597009" y="3351490"/>
            <a:ext cx="3527703" cy="3064193"/>
          </a:xfrm>
          <a:prstGeom prst="rect">
            <a:avLst/>
          </a:prstGeom>
          <a:noFill/>
          <a:ln/>
        </p:spPr>
        <p:txBody>
          <a:bodyPr wrap="square" lIns="0" tIns="0" rIns="0" bIns="0" rtlCol="0" anchor="t"/>
          <a:lstStyle/>
          <a:p>
            <a:pPr algn="l" indent="0" marL="0">
              <a:lnSpc>
                <a:spcPts val="3000"/>
              </a:lnSpc>
              <a:buNone/>
            </a:pPr>
            <a:r>
              <a:rPr lang="en-US" sz="1850" b="1" dirty="0">
                <a:solidFill>
                  <a:srgbClr val="3A3630"/>
                </a:solidFill>
                <a:latin typeface="Source Sans 3" pitchFamily="34" charset="0"/>
                <a:ea typeface="Source Sans 3" pitchFamily="34" charset="-122"/>
                <a:cs typeface="Source Sans 3" pitchFamily="34" charset="-120"/>
              </a:rPr>
              <a:t>Rationale:</a:t>
            </a:r>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 Adopts a clean and modular implementation standard, separating authentication logic, core application menu, and the CRUD functions for each entity into dedicated files. This directly supports the NFR for Maintainability.</a:t>
            </a:r>
            <a:endParaRPr lang="en-US" sz="1850" dirty="0"/>
          </a:p>
        </p:txBody>
      </p:sp>
      <p:sp>
        <p:nvSpPr>
          <p:cNvPr id="11" name="Shape 9"/>
          <p:cNvSpPr/>
          <p:nvPr/>
        </p:nvSpPr>
        <p:spPr>
          <a:xfrm>
            <a:off x="9633823" y="2586157"/>
            <a:ext cx="4158853" cy="4099322"/>
          </a:xfrm>
          <a:prstGeom prst="roundRect">
            <a:avLst>
              <a:gd name="adj" fmla="val 3569"/>
            </a:avLst>
          </a:prstGeom>
          <a:solidFill>
            <a:srgbClr val="FEF5E7"/>
          </a:solidFill>
          <a:ln w="30480">
            <a:solidFill>
              <a:srgbClr val="D9CDBA"/>
            </a:solidFill>
            <a:prstDash val="solid"/>
          </a:ln>
        </p:spPr>
      </p:sp>
      <p:sp>
        <p:nvSpPr>
          <p:cNvPr id="12" name="Shape 10"/>
          <p:cNvSpPr/>
          <p:nvPr/>
        </p:nvSpPr>
        <p:spPr>
          <a:xfrm>
            <a:off x="9603343" y="2586157"/>
            <a:ext cx="121920" cy="4099322"/>
          </a:xfrm>
          <a:prstGeom prst="roundRect">
            <a:avLst>
              <a:gd name="adj" fmla="val 29451"/>
            </a:avLst>
          </a:prstGeom>
          <a:solidFill>
            <a:srgbClr val="38512F"/>
          </a:solidFill>
          <a:ln/>
        </p:spPr>
      </p:sp>
      <p:sp>
        <p:nvSpPr>
          <p:cNvPr id="13" name="Text 11"/>
          <p:cNvSpPr/>
          <p:nvPr/>
        </p:nvSpPr>
        <p:spPr>
          <a:xfrm>
            <a:off x="9995059" y="2855952"/>
            <a:ext cx="2816185" cy="351949"/>
          </a:xfrm>
          <a:prstGeom prst="rect">
            <a:avLst/>
          </a:prstGeom>
          <a:noFill/>
          <a:ln/>
        </p:spPr>
        <p:txBody>
          <a:bodyPr wrap="none" lIns="0" tIns="0" rIns="0" bIns="0" rtlCol="0" anchor="t"/>
          <a:lstStyle/>
          <a:p>
            <a:pPr algn="l" indent="0" marL="0">
              <a:lnSpc>
                <a:spcPts val="2750"/>
              </a:lnSpc>
              <a:buNone/>
            </a:pPr>
            <a:r>
              <a:rPr lang="en-US" sz="2200" dirty="0">
                <a:solidFill>
                  <a:srgbClr val="3A3630"/>
                </a:solidFill>
                <a:latin typeface="Lora" pitchFamily="34" charset="0"/>
                <a:ea typeface="Lora" pitchFamily="34" charset="-122"/>
                <a:cs typeface="Lora" pitchFamily="34" charset="-120"/>
              </a:rPr>
              <a:t>tabulate Library</a:t>
            </a:r>
            <a:endParaRPr lang="en-US" sz="2200" dirty="0"/>
          </a:p>
        </p:txBody>
      </p:sp>
      <p:sp>
        <p:nvSpPr>
          <p:cNvPr id="14" name="Text 12"/>
          <p:cNvSpPr/>
          <p:nvPr/>
        </p:nvSpPr>
        <p:spPr>
          <a:xfrm>
            <a:off x="9995059" y="3351490"/>
            <a:ext cx="3527822" cy="1915120"/>
          </a:xfrm>
          <a:prstGeom prst="rect">
            <a:avLst/>
          </a:prstGeom>
          <a:noFill/>
          <a:ln/>
        </p:spPr>
        <p:txBody>
          <a:bodyPr wrap="square" lIns="0" tIns="0" rIns="0" bIns="0" rtlCol="0" anchor="t"/>
          <a:lstStyle/>
          <a:p>
            <a:pPr algn="l" indent="0" marL="0">
              <a:lnSpc>
                <a:spcPts val="3000"/>
              </a:lnSpc>
              <a:buNone/>
            </a:pPr>
            <a:r>
              <a:rPr lang="en-US" sz="1850" b="1" dirty="0">
                <a:solidFill>
                  <a:srgbClr val="3A3630"/>
                </a:solidFill>
                <a:latin typeface="Source Sans 3" pitchFamily="34" charset="0"/>
                <a:ea typeface="Source Sans 3" pitchFamily="34" charset="-122"/>
                <a:cs typeface="Source Sans 3" pitchFamily="34" charset="-120"/>
              </a:rPr>
              <a:t>Rationale:</a:t>
            </a:r>
            <a:pPr algn="l" indent="0" marL="0">
              <a:lnSpc>
                <a:spcPts val="3000"/>
              </a:lnSpc>
              <a:buNone/>
            </a:pPr>
            <a:r>
              <a:rPr lang="en-US" sz="1850" dirty="0">
                <a:solidFill>
                  <a:srgbClr val="3A3630"/>
                </a:solidFill>
                <a:latin typeface="Source Sans 3" pitchFamily="34" charset="0"/>
                <a:ea typeface="Source Sans 3" pitchFamily="34" charset="-122"/>
                <a:cs typeface="Source Sans 3" pitchFamily="34" charset="-120"/>
              </a:rPr>
              <a:t> Used to format data output professionally in tables, enhancing Usability (NFR1) and improving the overall quality of the console-based reporting.</a:t>
            </a: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418862" y="329089"/>
            <a:ext cx="4643318" cy="281583"/>
          </a:xfrm>
          <a:prstGeom prst="rect">
            <a:avLst/>
          </a:prstGeom>
          <a:noFill/>
          <a:ln/>
        </p:spPr>
        <p:txBody>
          <a:bodyPr wrap="none" lIns="0" tIns="0" rIns="0" bIns="0" rtlCol="0" anchor="t"/>
          <a:lstStyle/>
          <a:p>
            <a:pPr algn="l" indent="0" marL="0">
              <a:lnSpc>
                <a:spcPts val="2200"/>
              </a:lnSpc>
              <a:buNone/>
            </a:pPr>
            <a:r>
              <a:rPr lang="en-US" sz="1750" dirty="0">
                <a:solidFill>
                  <a:srgbClr val="38512F"/>
                </a:solidFill>
                <a:latin typeface="Lora" pitchFamily="34" charset="0"/>
                <a:ea typeface="Lora" pitchFamily="34" charset="-122"/>
                <a:cs typeface="Lora" pitchFamily="34" charset="-120"/>
              </a:rPr>
              <a:t>Implementation Details, Testing &amp; Learnings</a:t>
            </a:r>
            <a:endParaRPr lang="en-US" sz="1750" dirty="0"/>
          </a:p>
        </p:txBody>
      </p:sp>
      <p:sp>
        <p:nvSpPr>
          <p:cNvPr id="3" name="Text 1"/>
          <p:cNvSpPr/>
          <p:nvPr/>
        </p:nvSpPr>
        <p:spPr>
          <a:xfrm>
            <a:off x="418862" y="849987"/>
            <a:ext cx="13792676" cy="191453"/>
          </a:xfrm>
          <a:prstGeom prst="rect">
            <a:avLst/>
          </a:prstGeom>
          <a:noFill/>
          <a:ln/>
        </p:spPr>
        <p:txBody>
          <a:bodyPr wrap="none" lIns="0" tIns="0" rIns="0" bIns="0" rtlCol="0" anchor="t"/>
          <a:lstStyle/>
          <a:p>
            <a:pPr algn="l" indent="0" marL="0">
              <a:lnSpc>
                <a:spcPts val="1500"/>
              </a:lnSpc>
              <a:buNone/>
            </a:pPr>
            <a:r>
              <a:rPr lang="en-US" sz="900" dirty="0">
                <a:solidFill>
                  <a:srgbClr val="3A3630"/>
                </a:solidFill>
                <a:latin typeface="Source Sans 3" pitchFamily="34" charset="0"/>
                <a:ea typeface="Source Sans 3" pitchFamily="34" charset="-122"/>
                <a:cs typeface="Source Sans 3" pitchFamily="34" charset="-120"/>
              </a:rPr>
              <a:t>The system is built entirely on Python 3.x. The implementation focuses on the correct application of data structures (lists of dictionaries) and algorithms (linear search for CRUD operations, aggregation for reporting).</a:t>
            </a:r>
            <a:endParaRPr lang="en-US" sz="900" dirty="0"/>
          </a:p>
        </p:txBody>
      </p:sp>
      <p:sp>
        <p:nvSpPr>
          <p:cNvPr id="4" name="Text 2"/>
          <p:cNvSpPr/>
          <p:nvPr/>
        </p:nvSpPr>
        <p:spPr>
          <a:xfrm>
            <a:off x="418862" y="1220867"/>
            <a:ext cx="3833932" cy="175974"/>
          </a:xfrm>
          <a:prstGeom prst="rect">
            <a:avLst/>
          </a:prstGeom>
          <a:noFill/>
          <a:ln/>
        </p:spPr>
        <p:txBody>
          <a:bodyPr wrap="none" lIns="0" tIns="0" rIns="0" bIns="0" rtlCol="0" anchor="t"/>
          <a:lstStyle/>
          <a:p>
            <a:pPr algn="l" indent="0" marL="0">
              <a:lnSpc>
                <a:spcPts val="1350"/>
              </a:lnSpc>
              <a:buNone/>
            </a:pPr>
            <a:r>
              <a:rPr lang="en-US" sz="1100" dirty="0">
                <a:solidFill>
                  <a:srgbClr val="38512F"/>
                </a:solidFill>
                <a:latin typeface="Lora" pitchFamily="34" charset="0"/>
                <a:ea typeface="Lora" pitchFamily="34" charset="-122"/>
                <a:cs typeface="Lora" pitchFamily="34" charset="-120"/>
              </a:rPr>
              <a:t>Example : Key Implementation Snippet: Salary Aggregation</a:t>
            </a:r>
            <a:endParaRPr lang="en-US" sz="1100" dirty="0"/>
          </a:p>
        </p:txBody>
      </p:sp>
      <p:sp>
        <p:nvSpPr>
          <p:cNvPr id="5" name="Text 3"/>
          <p:cNvSpPr/>
          <p:nvPr/>
        </p:nvSpPr>
        <p:spPr>
          <a:xfrm>
            <a:off x="418862" y="1576268"/>
            <a:ext cx="13792676" cy="191453"/>
          </a:xfrm>
          <a:prstGeom prst="rect">
            <a:avLst/>
          </a:prstGeom>
          <a:noFill/>
          <a:ln/>
        </p:spPr>
        <p:txBody>
          <a:bodyPr wrap="none" lIns="0" tIns="0" rIns="0" bIns="0" rtlCol="0" anchor="t"/>
          <a:lstStyle/>
          <a:p>
            <a:pPr algn="l" indent="0" marL="0">
              <a:lnSpc>
                <a:spcPts val="1500"/>
              </a:lnSpc>
              <a:buNone/>
            </a:pPr>
            <a:r>
              <a:rPr lang="en-US" sz="900" dirty="0">
                <a:solidFill>
                  <a:srgbClr val="3A3630"/>
                </a:solidFill>
                <a:latin typeface="Source Sans 3" pitchFamily="34" charset="0"/>
                <a:ea typeface="Source Sans 3" pitchFamily="34" charset="-122"/>
                <a:cs typeface="Source Sans 3" pitchFamily="34" charset="-120"/>
              </a:rPr>
              <a:t>The Employee reporting feature utilizes basic list comprehensions and Python's built-in functions to satisfy FR4.</a:t>
            </a:r>
            <a:endParaRPr lang="en-US" sz="900" dirty="0"/>
          </a:p>
        </p:txBody>
      </p:sp>
      <p:sp>
        <p:nvSpPr>
          <p:cNvPr id="6" name="Shape 4"/>
          <p:cNvSpPr/>
          <p:nvPr/>
        </p:nvSpPr>
        <p:spPr>
          <a:xfrm>
            <a:off x="418862" y="1902262"/>
            <a:ext cx="13792676" cy="1902381"/>
          </a:xfrm>
          <a:prstGeom prst="roundRect">
            <a:avLst>
              <a:gd name="adj" fmla="val 944"/>
            </a:avLst>
          </a:prstGeom>
          <a:solidFill>
            <a:srgbClr val="F1E8DA"/>
          </a:solidFill>
          <a:ln/>
        </p:spPr>
      </p:sp>
      <p:sp>
        <p:nvSpPr>
          <p:cNvPr id="7" name="Shape 5"/>
          <p:cNvSpPr/>
          <p:nvPr/>
        </p:nvSpPr>
        <p:spPr>
          <a:xfrm>
            <a:off x="412909" y="1902262"/>
            <a:ext cx="13804583" cy="1902381"/>
          </a:xfrm>
          <a:prstGeom prst="roundRect">
            <a:avLst>
              <a:gd name="adj" fmla="val 944"/>
            </a:avLst>
          </a:prstGeom>
          <a:solidFill>
            <a:srgbClr val="F1E8DA"/>
          </a:solidFill>
          <a:ln/>
        </p:spPr>
      </p:sp>
      <p:sp>
        <p:nvSpPr>
          <p:cNvPr id="8" name="Text 6"/>
          <p:cNvSpPr/>
          <p:nvPr/>
        </p:nvSpPr>
        <p:spPr>
          <a:xfrm>
            <a:off x="532567" y="1991916"/>
            <a:ext cx="13565267" cy="1723073"/>
          </a:xfrm>
          <a:prstGeom prst="rect">
            <a:avLst/>
          </a:prstGeom>
          <a:noFill/>
          <a:ln/>
        </p:spPr>
        <p:txBody>
          <a:bodyPr wrap="square" lIns="0" tIns="0" rIns="0" bIns="0" rtlCol="0" anchor="t"/>
          <a:lstStyle/>
          <a:p>
            <a:pPr algn="l" indent="0" marL="0">
              <a:lnSpc>
                <a:spcPts val="1500"/>
              </a:lnSpc>
              <a:buNone/>
            </a:pPr>
            <a:r>
              <a:rPr lang="en-US" sz="900" dirty="0">
                <a:solidFill>
                  <a:srgbClr val="3A3630"/>
                </a:solidFill>
                <a:highlight>
                  <a:srgbClr val="F1E8DA"/>
                </a:highlight>
                <a:latin typeface="Consolas" pitchFamily="34" charset="0"/>
                <a:ea typeface="Consolas" pitchFamily="34" charset="-122"/>
                <a:cs typeface="Consolas" pitchFamily="34" charset="-120"/>
              </a:rPr>
              <a:t>def generate_salary_report(employee_list):    # This block executes if there is data    if employee_list:        salaries = [emp['salary'] for emp in employee_list]        print(f"Average Salary: {sum(salaries) / len(salaries):.2f}")        print(f"Minimum Salary: {min(salaries)}")        print(f"Maximum Salary: {max(salaries)}")    else:        print("No employee data available.")</a:t>
            </a:r>
            <a:endParaRPr lang="en-US" sz="900" dirty="0"/>
          </a:p>
        </p:txBody>
      </p:sp>
      <p:sp>
        <p:nvSpPr>
          <p:cNvPr id="9" name="Text 7"/>
          <p:cNvSpPr/>
          <p:nvPr/>
        </p:nvSpPr>
        <p:spPr>
          <a:xfrm>
            <a:off x="418862" y="3984069"/>
            <a:ext cx="1408033" cy="175974"/>
          </a:xfrm>
          <a:prstGeom prst="rect">
            <a:avLst/>
          </a:prstGeom>
          <a:noFill/>
          <a:ln/>
        </p:spPr>
        <p:txBody>
          <a:bodyPr wrap="none" lIns="0" tIns="0" rIns="0" bIns="0" rtlCol="0" anchor="t"/>
          <a:lstStyle/>
          <a:p>
            <a:pPr algn="l" indent="0" marL="0">
              <a:lnSpc>
                <a:spcPts val="1350"/>
              </a:lnSpc>
              <a:buNone/>
            </a:pPr>
            <a:r>
              <a:rPr lang="en-US" sz="1100" dirty="0">
                <a:solidFill>
                  <a:srgbClr val="38512F"/>
                </a:solidFill>
                <a:latin typeface="Lora" pitchFamily="34" charset="0"/>
                <a:ea typeface="Lora" pitchFamily="34" charset="-122"/>
                <a:cs typeface="Lora" pitchFamily="34" charset="-120"/>
              </a:rPr>
              <a:t>Testing Approach</a:t>
            </a:r>
            <a:endParaRPr lang="en-US" sz="1100" dirty="0"/>
          </a:p>
        </p:txBody>
      </p:sp>
      <p:sp>
        <p:nvSpPr>
          <p:cNvPr id="10" name="Text 8"/>
          <p:cNvSpPr/>
          <p:nvPr/>
        </p:nvSpPr>
        <p:spPr>
          <a:xfrm>
            <a:off x="418862" y="4339471"/>
            <a:ext cx="13792676" cy="574358"/>
          </a:xfrm>
          <a:prstGeom prst="rect">
            <a:avLst/>
          </a:prstGeom>
          <a:noFill/>
          <a:ln/>
        </p:spPr>
        <p:txBody>
          <a:bodyPr wrap="square" lIns="0" tIns="0" rIns="0" bIns="0" rtlCol="0" anchor="t"/>
          <a:lstStyle/>
          <a:p>
            <a:pPr algn="l" indent="0" marL="0">
              <a:lnSpc>
                <a:spcPts val="1500"/>
              </a:lnSpc>
              <a:buNone/>
            </a:pPr>
            <a:r>
              <a:rPr lang="en-US" sz="900" dirty="0">
                <a:solidFill>
                  <a:srgbClr val="3A3630"/>
                </a:solidFill>
                <a:latin typeface="Source Sans 3" pitchFamily="34" charset="0"/>
                <a:ea typeface="Source Sans 3" pitchFamily="34" charset="-122"/>
                <a:cs typeface="Source Sans 3" pitchFamily="34" charset="-120"/>
              </a:rPr>
              <a:t>The project employed a combination of Unit Testing and System Testing. Unit Testing involved testing individual functions (e.g., add_airline(), delete_passenger(), login()) in isolation to ensure they performed their singular purpose correctly, including boundary condition checks (e.g., inputting a negative salary, checking an ID that doesn't exist). System Testing (Validation Tests) involved testing the complete workflow (e.g., logging in, navigating to the employee module, adding an employee, running the salary report, and exiting), ensuring all modules integrate seamlessly and the user interaction is logical.</a:t>
            </a:r>
            <a:endParaRPr lang="en-US" sz="900" dirty="0"/>
          </a:p>
        </p:txBody>
      </p:sp>
      <p:sp>
        <p:nvSpPr>
          <p:cNvPr id="11" name="Text 9"/>
          <p:cNvSpPr/>
          <p:nvPr/>
        </p:nvSpPr>
        <p:spPr>
          <a:xfrm>
            <a:off x="418862" y="5093256"/>
            <a:ext cx="1408033" cy="175974"/>
          </a:xfrm>
          <a:prstGeom prst="rect">
            <a:avLst/>
          </a:prstGeom>
          <a:noFill/>
          <a:ln/>
        </p:spPr>
        <p:txBody>
          <a:bodyPr wrap="none" lIns="0" tIns="0" rIns="0" bIns="0" rtlCol="0" anchor="t"/>
          <a:lstStyle/>
          <a:p>
            <a:pPr algn="l" indent="0" marL="0">
              <a:lnSpc>
                <a:spcPts val="1350"/>
              </a:lnSpc>
              <a:buNone/>
            </a:pPr>
            <a:r>
              <a:rPr lang="en-US" sz="1100" dirty="0">
                <a:solidFill>
                  <a:srgbClr val="38512F"/>
                </a:solidFill>
                <a:latin typeface="Lora" pitchFamily="34" charset="0"/>
                <a:ea typeface="Lora" pitchFamily="34" charset="-122"/>
                <a:cs typeface="Lora" pitchFamily="34" charset="-120"/>
              </a:rPr>
              <a:t>Challenges Faced</a:t>
            </a:r>
            <a:endParaRPr lang="en-US" sz="1100" dirty="0"/>
          </a:p>
        </p:txBody>
      </p:sp>
      <p:sp>
        <p:nvSpPr>
          <p:cNvPr id="12" name="Text 10"/>
          <p:cNvSpPr/>
          <p:nvPr/>
        </p:nvSpPr>
        <p:spPr>
          <a:xfrm>
            <a:off x="418862" y="5448657"/>
            <a:ext cx="13792676" cy="191453"/>
          </a:xfrm>
          <a:prstGeom prst="rect">
            <a:avLst/>
          </a:prstGeom>
          <a:noFill/>
          <a:ln/>
        </p:spPr>
        <p:txBody>
          <a:bodyPr wrap="none" lIns="0" tIns="0" rIns="0" bIns="0" rtlCol="0" anchor="t"/>
          <a:lstStyle/>
          <a:p>
            <a:pPr algn="l" marL="342900" indent="-342900">
              <a:lnSpc>
                <a:spcPts val="1500"/>
              </a:lnSpc>
              <a:buSzPct val="100000"/>
              <a:buChar char="•"/>
            </a:pPr>
            <a:r>
              <a:rPr lang="en-US" sz="900" b="1" dirty="0">
                <a:solidFill>
                  <a:srgbClr val="3A3630"/>
                </a:solidFill>
                <a:latin typeface="Source Sans 3" pitchFamily="34" charset="0"/>
                <a:ea typeface="Source Sans 3" pitchFamily="34" charset="-122"/>
                <a:cs typeface="Source Sans 3" pitchFamily="34" charset="-120"/>
              </a:rPr>
              <a:t>Data Integrity on Updates:</a:t>
            </a:r>
            <a:pPr algn="l" indent="0" marL="0">
              <a:lnSpc>
                <a:spcPts val="1500"/>
              </a:lnSpc>
              <a:buNone/>
            </a:pPr>
            <a:r>
              <a:rPr lang="en-US" sz="900" dirty="0">
                <a:solidFill>
                  <a:srgbClr val="3A3630"/>
                </a:solidFill>
                <a:latin typeface="Source Sans 3" pitchFamily="34" charset="0"/>
                <a:ea typeface="Source Sans 3" pitchFamily="34" charset="-122"/>
                <a:cs typeface="Source Sans 3" pitchFamily="34" charset="-120"/>
              </a:rPr>
              <a:t> Ensuring that updating a record (e.g., changing an employee's salary) correctly located the record via its unique ID and updated only that specific dictionary within the master list was a key challenge that required careful index management.</a:t>
            </a:r>
            <a:endParaRPr lang="en-US" sz="900" dirty="0"/>
          </a:p>
        </p:txBody>
      </p:sp>
      <p:sp>
        <p:nvSpPr>
          <p:cNvPr id="13" name="Text 11"/>
          <p:cNvSpPr/>
          <p:nvPr/>
        </p:nvSpPr>
        <p:spPr>
          <a:xfrm>
            <a:off x="418862" y="5681901"/>
            <a:ext cx="13792676" cy="191453"/>
          </a:xfrm>
          <a:prstGeom prst="rect">
            <a:avLst/>
          </a:prstGeom>
          <a:noFill/>
          <a:ln/>
        </p:spPr>
        <p:txBody>
          <a:bodyPr wrap="none" lIns="0" tIns="0" rIns="0" bIns="0" rtlCol="0" anchor="t"/>
          <a:lstStyle/>
          <a:p>
            <a:pPr algn="l" marL="342900" indent="-342900">
              <a:lnSpc>
                <a:spcPts val="1500"/>
              </a:lnSpc>
              <a:buSzPct val="100000"/>
              <a:buChar char="•"/>
            </a:pPr>
            <a:r>
              <a:rPr lang="en-US" sz="900" b="1" dirty="0">
                <a:solidFill>
                  <a:srgbClr val="3A3630"/>
                </a:solidFill>
                <a:latin typeface="Source Sans 3" pitchFamily="34" charset="0"/>
                <a:ea typeface="Source Sans 3" pitchFamily="34" charset="-122"/>
                <a:cs typeface="Source Sans 3" pitchFamily="34" charset="-120"/>
              </a:rPr>
              <a:t>Robust Error Handling (NFR4):</a:t>
            </a:r>
            <a:pPr algn="l" indent="0" marL="0">
              <a:lnSpc>
                <a:spcPts val="1500"/>
              </a:lnSpc>
              <a:buNone/>
            </a:pPr>
            <a:r>
              <a:rPr lang="en-US" sz="900" dirty="0">
                <a:solidFill>
                  <a:srgbClr val="3A3630"/>
                </a:solidFill>
                <a:latin typeface="Source Sans 3" pitchFamily="34" charset="0"/>
                <a:ea typeface="Source Sans 3" pitchFamily="34" charset="-122"/>
                <a:cs typeface="Source Sans 3" pitchFamily="34" charset="-120"/>
              </a:rPr>
              <a:t> Implementing input validation for non-numeric data (e.g., preventing a string input when an integer ID was expected) in all CRUD functions was time-consuming but essential for system stability.</a:t>
            </a:r>
            <a:endParaRPr lang="en-US" sz="900" dirty="0"/>
          </a:p>
        </p:txBody>
      </p:sp>
      <p:sp>
        <p:nvSpPr>
          <p:cNvPr id="14" name="Text 12"/>
          <p:cNvSpPr/>
          <p:nvPr/>
        </p:nvSpPr>
        <p:spPr>
          <a:xfrm>
            <a:off x="418862" y="6052780"/>
            <a:ext cx="1799511" cy="175974"/>
          </a:xfrm>
          <a:prstGeom prst="rect">
            <a:avLst/>
          </a:prstGeom>
          <a:noFill/>
          <a:ln/>
        </p:spPr>
        <p:txBody>
          <a:bodyPr wrap="none" lIns="0" tIns="0" rIns="0" bIns="0" rtlCol="0" anchor="t"/>
          <a:lstStyle/>
          <a:p>
            <a:pPr algn="l" indent="0" marL="0">
              <a:lnSpc>
                <a:spcPts val="1350"/>
              </a:lnSpc>
              <a:buNone/>
            </a:pPr>
            <a:r>
              <a:rPr lang="en-US" sz="1100" dirty="0">
                <a:solidFill>
                  <a:srgbClr val="38512F"/>
                </a:solidFill>
                <a:latin typeface="Lora" pitchFamily="34" charset="0"/>
                <a:ea typeface="Lora" pitchFamily="34" charset="-122"/>
                <a:cs typeface="Lora" pitchFamily="34" charset="-120"/>
              </a:rPr>
              <a:t>Learnings &amp; Key Takeaways</a:t>
            </a:r>
            <a:endParaRPr lang="en-US" sz="1100" dirty="0"/>
          </a:p>
        </p:txBody>
      </p:sp>
      <p:sp>
        <p:nvSpPr>
          <p:cNvPr id="15" name="Text 13"/>
          <p:cNvSpPr/>
          <p:nvPr/>
        </p:nvSpPr>
        <p:spPr>
          <a:xfrm>
            <a:off x="418862" y="6408182"/>
            <a:ext cx="13792676" cy="382905"/>
          </a:xfrm>
          <a:prstGeom prst="rect">
            <a:avLst/>
          </a:prstGeom>
          <a:noFill/>
          <a:ln/>
        </p:spPr>
        <p:txBody>
          <a:bodyPr wrap="square" lIns="0" tIns="0" rIns="0" bIns="0" rtlCol="0" anchor="t"/>
          <a:lstStyle/>
          <a:p>
            <a:pPr algn="l" indent="0" marL="0">
              <a:lnSpc>
                <a:spcPts val="1500"/>
              </a:lnSpc>
              <a:buNone/>
            </a:pPr>
            <a:r>
              <a:rPr lang="en-US" sz="900" dirty="0">
                <a:solidFill>
                  <a:srgbClr val="3A3630"/>
                </a:solidFill>
                <a:latin typeface="Source Sans 3" pitchFamily="34" charset="0"/>
                <a:ea typeface="Source Sans 3" pitchFamily="34" charset="-122"/>
                <a:cs typeface="Source Sans 3" pitchFamily="34" charset="-120"/>
              </a:rPr>
              <a:t>This project provided hands-on experience in Modular Programming by successfully applying subject concepts through breaking down a complex application into manageable, independent Python files and functions. It demonstrated practical application of Data Structures using Python lists and dictionaries to model real-world entities (flights, passengers) and manage their relationships. The project showed how to translate abstract Functional and Non-Functional Requirements (FRs and NFRs) directly into implementable features and code structure.</a:t>
            </a:r>
            <a:endParaRPr lang="en-US" sz="900" dirty="0"/>
          </a:p>
        </p:txBody>
      </p:sp>
      <p:sp>
        <p:nvSpPr>
          <p:cNvPr id="16" name="Text 14"/>
          <p:cNvSpPr/>
          <p:nvPr/>
        </p:nvSpPr>
        <p:spPr>
          <a:xfrm>
            <a:off x="418862" y="6970514"/>
            <a:ext cx="1443157" cy="175974"/>
          </a:xfrm>
          <a:prstGeom prst="rect">
            <a:avLst/>
          </a:prstGeom>
          <a:noFill/>
          <a:ln/>
        </p:spPr>
        <p:txBody>
          <a:bodyPr wrap="none" lIns="0" tIns="0" rIns="0" bIns="0" rtlCol="0" anchor="t"/>
          <a:lstStyle/>
          <a:p>
            <a:pPr algn="l" indent="0" marL="0">
              <a:lnSpc>
                <a:spcPts val="1350"/>
              </a:lnSpc>
              <a:buNone/>
            </a:pPr>
            <a:r>
              <a:rPr lang="en-US" sz="1100" dirty="0">
                <a:solidFill>
                  <a:srgbClr val="38512F"/>
                </a:solidFill>
                <a:latin typeface="Lora" pitchFamily="34" charset="0"/>
                <a:ea typeface="Lora" pitchFamily="34" charset="-122"/>
                <a:cs typeface="Lora" pitchFamily="34" charset="-120"/>
              </a:rPr>
              <a:t>Future Enhancements</a:t>
            </a:r>
            <a:endParaRPr lang="en-US" sz="1100" dirty="0"/>
          </a:p>
        </p:txBody>
      </p:sp>
      <p:sp>
        <p:nvSpPr>
          <p:cNvPr id="17" name="Text 15"/>
          <p:cNvSpPr/>
          <p:nvPr/>
        </p:nvSpPr>
        <p:spPr>
          <a:xfrm>
            <a:off x="418862" y="7325916"/>
            <a:ext cx="13792676" cy="191453"/>
          </a:xfrm>
          <a:prstGeom prst="rect">
            <a:avLst/>
          </a:prstGeom>
          <a:noFill/>
          <a:ln/>
        </p:spPr>
        <p:txBody>
          <a:bodyPr wrap="none" lIns="0" tIns="0" rIns="0" bIns="0" rtlCol="0" anchor="t"/>
          <a:lstStyle/>
          <a:p>
            <a:pPr algn="l" marL="342900" indent="-342900">
              <a:lnSpc>
                <a:spcPts val="1500"/>
              </a:lnSpc>
              <a:buSzPct val="100000"/>
              <a:buChar char="•"/>
            </a:pPr>
            <a:r>
              <a:rPr lang="en-US" sz="900" b="1" dirty="0">
                <a:solidFill>
                  <a:srgbClr val="3A3630"/>
                </a:solidFill>
                <a:latin typeface="Source Sans 3" pitchFamily="34" charset="0"/>
                <a:ea typeface="Source Sans 3" pitchFamily="34" charset="-122"/>
                <a:cs typeface="Source Sans 3" pitchFamily="34" charset="-120"/>
              </a:rPr>
              <a:t>Data Persistence:</a:t>
            </a:r>
            <a:pPr algn="l" indent="0" marL="0">
              <a:lnSpc>
                <a:spcPts val="1500"/>
              </a:lnSpc>
              <a:buNone/>
            </a:pPr>
            <a:r>
              <a:rPr lang="en-US" sz="900" dirty="0">
                <a:solidFill>
                  <a:srgbClr val="3A3630"/>
                </a:solidFill>
                <a:latin typeface="Source Sans 3" pitchFamily="34" charset="0"/>
                <a:ea typeface="Source Sans 3" pitchFamily="34" charset="-122"/>
                <a:cs typeface="Source Sans 3" pitchFamily="34" charset="-120"/>
              </a:rPr>
              <a:t> Implement database connectivity (e.g., SQLite) or file I/O (JSON/CSV) to save data between sessions.</a:t>
            </a:r>
            <a:endParaRPr lang="en-US" sz="900" dirty="0"/>
          </a:p>
        </p:txBody>
      </p:sp>
      <p:sp>
        <p:nvSpPr>
          <p:cNvPr id="18" name="Text 16"/>
          <p:cNvSpPr/>
          <p:nvPr/>
        </p:nvSpPr>
        <p:spPr>
          <a:xfrm>
            <a:off x="418862" y="7559159"/>
            <a:ext cx="13792676" cy="191453"/>
          </a:xfrm>
          <a:prstGeom prst="rect">
            <a:avLst/>
          </a:prstGeom>
          <a:noFill/>
          <a:ln/>
        </p:spPr>
        <p:txBody>
          <a:bodyPr wrap="none" lIns="0" tIns="0" rIns="0" bIns="0" rtlCol="0" anchor="t"/>
          <a:lstStyle/>
          <a:p>
            <a:pPr algn="l" marL="342900" indent="-342900">
              <a:lnSpc>
                <a:spcPts val="1500"/>
              </a:lnSpc>
              <a:buSzPct val="100000"/>
              <a:buChar char="•"/>
            </a:pPr>
            <a:r>
              <a:rPr lang="en-US" sz="900" b="1" dirty="0">
                <a:solidFill>
                  <a:srgbClr val="3A3630"/>
                </a:solidFill>
                <a:latin typeface="Source Sans 3" pitchFamily="34" charset="0"/>
                <a:ea typeface="Source Sans 3" pitchFamily="34" charset="-122"/>
                <a:cs typeface="Source Sans 3" pitchFamily="34" charset="-120"/>
              </a:rPr>
              <a:t>Advanced Reporting:</a:t>
            </a:r>
            <a:pPr algn="l" indent="0" marL="0">
              <a:lnSpc>
                <a:spcPts val="1500"/>
              </a:lnSpc>
              <a:buNone/>
            </a:pPr>
            <a:r>
              <a:rPr lang="en-US" sz="900" dirty="0">
                <a:solidFill>
                  <a:srgbClr val="3A3630"/>
                </a:solidFill>
                <a:latin typeface="Source Sans 3" pitchFamily="34" charset="0"/>
                <a:ea typeface="Source Sans 3" pitchFamily="34" charset="-122"/>
                <a:cs typeface="Source Sans 3" pitchFamily="34" charset="-120"/>
              </a:rPr>
              <a:t> Introduce filtering capabilities (e.g., search flights by status, report employees by department).</a:t>
            </a:r>
            <a:endParaRPr lang="en-US" sz="900" dirty="0"/>
          </a:p>
        </p:txBody>
      </p:sp>
      <p:sp>
        <p:nvSpPr>
          <p:cNvPr id="19" name="Text 17"/>
          <p:cNvSpPr/>
          <p:nvPr/>
        </p:nvSpPr>
        <p:spPr>
          <a:xfrm>
            <a:off x="418862" y="7792403"/>
            <a:ext cx="13792676" cy="191453"/>
          </a:xfrm>
          <a:prstGeom prst="rect">
            <a:avLst/>
          </a:prstGeom>
          <a:noFill/>
          <a:ln/>
        </p:spPr>
        <p:txBody>
          <a:bodyPr wrap="none" lIns="0" tIns="0" rIns="0" bIns="0" rtlCol="0" anchor="t"/>
          <a:lstStyle/>
          <a:p>
            <a:pPr algn="l" marL="342900" indent="-342900">
              <a:lnSpc>
                <a:spcPts val="1500"/>
              </a:lnSpc>
              <a:buSzPct val="100000"/>
              <a:buChar char="•"/>
            </a:pPr>
            <a:r>
              <a:rPr lang="en-US" sz="900" b="1" dirty="0">
                <a:solidFill>
                  <a:srgbClr val="3A3630"/>
                </a:solidFill>
                <a:latin typeface="Source Sans 3" pitchFamily="34" charset="0"/>
                <a:ea typeface="Source Sans 3" pitchFamily="34" charset="-122"/>
                <a:cs typeface="Source Sans 3" pitchFamily="34" charset="-120"/>
              </a:rPr>
              <a:t>API Integration:</a:t>
            </a:r>
            <a:pPr algn="l" indent="0" marL="0">
              <a:lnSpc>
                <a:spcPts val="1500"/>
              </a:lnSpc>
              <a:buNone/>
            </a:pPr>
            <a:r>
              <a:rPr lang="en-US" sz="900" dirty="0">
                <a:solidFill>
                  <a:srgbClr val="3A3630"/>
                </a:solidFill>
                <a:latin typeface="Source Sans 3" pitchFamily="34" charset="0"/>
                <a:ea typeface="Source Sans 3" pitchFamily="34" charset="-122"/>
                <a:cs typeface="Source Sans 3" pitchFamily="34" charset="-120"/>
              </a:rPr>
              <a:t> For a truly realistic system, incorporate external APIs to fetch real-time flight data.</a:t>
            </a:r>
            <a:endParaRPr lang="en-US" sz="900" dirty="0"/>
          </a:p>
        </p:txBody>
      </p:sp>
      <p:sp>
        <p:nvSpPr>
          <p:cNvPr id="20" name="Text 18"/>
          <p:cNvSpPr/>
          <p:nvPr/>
        </p:nvSpPr>
        <p:spPr>
          <a:xfrm>
            <a:off x="418862" y="8025646"/>
            <a:ext cx="13792676" cy="191453"/>
          </a:xfrm>
          <a:prstGeom prst="rect">
            <a:avLst/>
          </a:prstGeom>
          <a:noFill/>
          <a:ln/>
        </p:spPr>
        <p:txBody>
          <a:bodyPr wrap="none" lIns="0" tIns="0" rIns="0" bIns="0" rtlCol="0" anchor="t"/>
          <a:lstStyle/>
          <a:p>
            <a:pPr algn="l" marL="342900" indent="-342900">
              <a:lnSpc>
                <a:spcPts val="1500"/>
              </a:lnSpc>
              <a:buSzPct val="100000"/>
              <a:buChar char="•"/>
            </a:pPr>
            <a:r>
              <a:rPr lang="en-US" sz="900" b="1" dirty="0">
                <a:solidFill>
                  <a:srgbClr val="3A3630"/>
                </a:solidFill>
                <a:latin typeface="Source Sans 3" pitchFamily="34" charset="0"/>
                <a:ea typeface="Source Sans 3" pitchFamily="34" charset="-122"/>
                <a:cs typeface="Source Sans 3" pitchFamily="34" charset="-120"/>
              </a:rPr>
              <a:t>GUI:</a:t>
            </a:r>
            <a:pPr algn="l" indent="0" marL="0">
              <a:lnSpc>
                <a:spcPts val="1500"/>
              </a:lnSpc>
              <a:buNone/>
            </a:pPr>
            <a:r>
              <a:rPr lang="en-US" sz="900" dirty="0">
                <a:solidFill>
                  <a:srgbClr val="3A3630"/>
                </a:solidFill>
                <a:latin typeface="Source Sans 3" pitchFamily="34" charset="0"/>
                <a:ea typeface="Source Sans 3" pitchFamily="34" charset="-122"/>
                <a:cs typeface="Source Sans 3" pitchFamily="34" charset="-120"/>
              </a:rPr>
              <a:t> Develop a simple Graphical User Interface using Tkinter or PyQt for improved user interaction.</a:t>
            </a:r>
            <a:endParaRPr lang="en-US" sz="900" dirty="0"/>
          </a:p>
        </p:txBody>
      </p:sp>
      <p:sp>
        <p:nvSpPr>
          <p:cNvPr id="21" name="Text 19"/>
          <p:cNvSpPr/>
          <p:nvPr/>
        </p:nvSpPr>
        <p:spPr>
          <a:xfrm>
            <a:off x="418862" y="8396526"/>
            <a:ext cx="1408033" cy="175974"/>
          </a:xfrm>
          <a:prstGeom prst="rect">
            <a:avLst/>
          </a:prstGeom>
          <a:noFill/>
          <a:ln/>
        </p:spPr>
        <p:txBody>
          <a:bodyPr wrap="none" lIns="0" tIns="0" rIns="0" bIns="0" rtlCol="0" anchor="t"/>
          <a:lstStyle/>
          <a:p>
            <a:pPr algn="l" indent="0" marL="0">
              <a:lnSpc>
                <a:spcPts val="1350"/>
              </a:lnSpc>
              <a:buNone/>
            </a:pPr>
            <a:r>
              <a:rPr lang="en-US" sz="1100" dirty="0">
                <a:solidFill>
                  <a:srgbClr val="38512F"/>
                </a:solidFill>
                <a:latin typeface="Lora" pitchFamily="34" charset="0"/>
                <a:ea typeface="Lora" pitchFamily="34" charset="-122"/>
                <a:cs typeface="Lora" pitchFamily="34" charset="-120"/>
              </a:rPr>
              <a:t>References</a:t>
            </a:r>
            <a:endParaRPr lang="en-US" sz="1100" dirty="0"/>
          </a:p>
        </p:txBody>
      </p:sp>
      <p:sp>
        <p:nvSpPr>
          <p:cNvPr id="22" name="Text 20"/>
          <p:cNvSpPr/>
          <p:nvPr/>
        </p:nvSpPr>
        <p:spPr>
          <a:xfrm>
            <a:off x="418862" y="8751927"/>
            <a:ext cx="13792676" cy="191453"/>
          </a:xfrm>
          <a:prstGeom prst="rect">
            <a:avLst/>
          </a:prstGeom>
          <a:noFill/>
          <a:ln/>
        </p:spPr>
        <p:txBody>
          <a:bodyPr wrap="none" lIns="0" tIns="0" rIns="0" bIns="0" rtlCol="0" anchor="t"/>
          <a:lstStyle/>
          <a:p>
            <a:pPr algn="l" marL="342900" indent="-342900">
              <a:lnSpc>
                <a:spcPts val="1500"/>
              </a:lnSpc>
              <a:buSzPct val="100000"/>
              <a:buChar char="•"/>
            </a:pPr>
            <a:r>
              <a:rPr lang="en-US" sz="900" dirty="0">
                <a:solidFill>
                  <a:srgbClr val="3A3630"/>
                </a:solidFill>
                <a:latin typeface="Source Sans 3" pitchFamily="34" charset="0"/>
                <a:ea typeface="Source Sans 3" pitchFamily="34" charset="-122"/>
                <a:cs typeface="Source Sans 3" pitchFamily="34" charset="-120"/>
              </a:rPr>
              <a:t>Python Documentation (For core language syntax and built-in functions).</a:t>
            </a:r>
            <a:endParaRPr lang="en-US" sz="900" dirty="0"/>
          </a:p>
        </p:txBody>
      </p:sp>
      <p:sp>
        <p:nvSpPr>
          <p:cNvPr id="23" name="Text 21"/>
          <p:cNvSpPr/>
          <p:nvPr/>
        </p:nvSpPr>
        <p:spPr>
          <a:xfrm>
            <a:off x="418862" y="8985171"/>
            <a:ext cx="13792676" cy="191453"/>
          </a:xfrm>
          <a:prstGeom prst="rect">
            <a:avLst/>
          </a:prstGeom>
          <a:noFill/>
          <a:ln/>
        </p:spPr>
        <p:txBody>
          <a:bodyPr wrap="none" lIns="0" tIns="0" rIns="0" bIns="0" rtlCol="0" anchor="t"/>
          <a:lstStyle/>
          <a:p>
            <a:pPr algn="l" marL="342900" indent="-342900">
              <a:lnSpc>
                <a:spcPts val="1500"/>
              </a:lnSpc>
              <a:buSzPct val="100000"/>
              <a:buChar char="•"/>
            </a:pPr>
            <a:r>
              <a:rPr lang="en-US" sz="900" dirty="0">
                <a:solidFill>
                  <a:srgbClr val="3A3630"/>
                </a:solidFill>
                <a:latin typeface="Source Sans 3" pitchFamily="34" charset="0"/>
                <a:ea typeface="Source Sans 3" pitchFamily="34" charset="-122"/>
                <a:cs typeface="Source Sans 3" pitchFamily="34" charset="-120"/>
              </a:rPr>
              <a:t>The tabulate Library Documentation (For table formatting).</a:t>
            </a:r>
            <a:endParaRPr lang="en-US" sz="900" dirty="0"/>
          </a:p>
        </p:txBody>
      </p:sp>
      <p:sp>
        <p:nvSpPr>
          <p:cNvPr id="24" name="Text 22"/>
          <p:cNvSpPr/>
          <p:nvPr/>
        </p:nvSpPr>
        <p:spPr>
          <a:xfrm>
            <a:off x="418862" y="9218414"/>
            <a:ext cx="13792676" cy="191453"/>
          </a:xfrm>
          <a:prstGeom prst="rect">
            <a:avLst/>
          </a:prstGeom>
          <a:noFill/>
          <a:ln/>
        </p:spPr>
        <p:txBody>
          <a:bodyPr wrap="none" lIns="0" tIns="0" rIns="0" bIns="0" rtlCol="0" anchor="t"/>
          <a:lstStyle/>
          <a:p>
            <a:pPr algn="l" marL="342900" indent="-342900">
              <a:lnSpc>
                <a:spcPts val="1500"/>
              </a:lnSpc>
              <a:buSzPct val="100000"/>
              <a:buChar char="•"/>
            </a:pPr>
            <a:r>
              <a:rPr lang="en-US" sz="900" dirty="0">
                <a:solidFill>
                  <a:srgbClr val="3A3630"/>
                </a:solidFill>
                <a:latin typeface="Source Sans 3" pitchFamily="34" charset="0"/>
                <a:ea typeface="Source Sans 3" pitchFamily="34" charset="-122"/>
                <a:cs typeface="Source Sans 3" pitchFamily="34" charset="-120"/>
              </a:rPr>
              <a:t>Preeti Arora Computer Science textbooks, CBSE, Class 11 and 12th</a:t>
            </a:r>
            <a:endParaRPr lang="en-US" sz="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2025-11-24T16:59:21Z</dcterms:created>
  <dcterms:modified xsi:type="dcterms:W3CDTF">2025-11-24T16:59:21Z</dcterms:modified>
</cp:coreProperties>
</file>